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80" r:id="rId2"/>
    <p:sldId id="281" r:id="rId3"/>
    <p:sldId id="260" r:id="rId4"/>
    <p:sldId id="282" r:id="rId5"/>
    <p:sldId id="283" r:id="rId6"/>
    <p:sldId id="284" r:id="rId7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99FF"/>
    <a:srgbClr val="99FFCC"/>
    <a:srgbClr val="D9EAD3"/>
    <a:srgbClr val="FFF2CC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48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542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80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Function Notation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183519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r>
                        <a:rPr lang="en-GB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Notation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466835243"/>
                  </p:ext>
                </p:extLst>
              </p:nvPr>
            </p:nvGraphicFramePr>
            <p:xfrm>
              <a:off x="130629" y="154380"/>
              <a:ext cx="8882742" cy="6632548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baseline="0" dirty="0"/>
                            <a:t>Number Machines (Calculating outputs)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 number</a:t>
                          </a:r>
                          <a:r>
                            <a:rPr lang="en-GB" sz="1400" baseline="0" dirty="0"/>
                            <a:t> machine: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What is the output when the input is 7?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 number</a:t>
                          </a:r>
                          <a:r>
                            <a:rPr lang="en-GB" sz="1400" baseline="0" dirty="0"/>
                            <a:t> machine: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What is the output when the input is 7?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 number</a:t>
                          </a:r>
                          <a:r>
                            <a:rPr lang="en-GB" sz="1400" baseline="0" dirty="0"/>
                            <a:t> machine: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What is the output when the input is 7?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1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1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What is the output when the input is 2?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1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1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What is the output when the input is 3?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1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1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What is the output when the input is 0.5?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1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1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What is the output when the input is</a:t>
                          </a:r>
                          <a:r>
                            <a:rPr lang="en-GB" sz="24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/>
                            <a:t>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466835243"/>
                  </p:ext>
                </p:extLst>
              </p:nvPr>
            </p:nvGraphicFramePr>
            <p:xfrm>
              <a:off x="130629" y="154380"/>
              <a:ext cx="8882742" cy="6632548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baseline="0" dirty="0"/>
                            <a:t>Number Machines (Calculating outputs)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70647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 number</a:t>
                          </a:r>
                          <a:r>
                            <a:rPr lang="en-GB" sz="1400" baseline="0" dirty="0"/>
                            <a:t> machine: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What is the output when the input is 7?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 number</a:t>
                          </a:r>
                          <a:r>
                            <a:rPr lang="en-GB" sz="1400" baseline="0" dirty="0"/>
                            <a:t> machine: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What is the output when the input is 7?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078" r="-412" b="-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13377"/>
              </p:ext>
            </p:extLst>
          </p:nvPr>
        </p:nvGraphicFramePr>
        <p:xfrm>
          <a:off x="144484" y="1826492"/>
          <a:ext cx="2784763" cy="3708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26473">
                  <a:extLst>
                    <a:ext uri="{9D8B030D-6E8A-4147-A177-3AD203B41FA5}">
                      <a16:colId xmlns:a16="http://schemas.microsoft.com/office/drawing/2014/main" val="1927267635"/>
                    </a:ext>
                  </a:extLst>
                </a:gridCol>
                <a:gridCol w="318654">
                  <a:extLst>
                    <a:ext uri="{9D8B030D-6E8A-4147-A177-3AD203B41FA5}">
                      <a16:colId xmlns:a16="http://schemas.microsoft.com/office/drawing/2014/main" val="3627365530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241034887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493028590"/>
                    </a:ext>
                  </a:extLst>
                </a:gridCol>
                <a:gridCol w="346363">
                  <a:extLst>
                    <a:ext uri="{9D8B030D-6E8A-4147-A177-3AD203B41FA5}">
                      <a16:colId xmlns:a16="http://schemas.microsoft.com/office/drawing/2014/main" val="99343743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194878926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415270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- 2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1353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21091"/>
              </p:ext>
            </p:extLst>
          </p:nvPr>
        </p:nvGraphicFramePr>
        <p:xfrm>
          <a:off x="3179618" y="1826492"/>
          <a:ext cx="2784763" cy="3708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26473">
                  <a:extLst>
                    <a:ext uri="{9D8B030D-6E8A-4147-A177-3AD203B41FA5}">
                      <a16:colId xmlns:a16="http://schemas.microsoft.com/office/drawing/2014/main" val="1927267635"/>
                    </a:ext>
                  </a:extLst>
                </a:gridCol>
                <a:gridCol w="318654">
                  <a:extLst>
                    <a:ext uri="{9D8B030D-6E8A-4147-A177-3AD203B41FA5}">
                      <a16:colId xmlns:a16="http://schemas.microsoft.com/office/drawing/2014/main" val="3627365530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241034887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493028590"/>
                    </a:ext>
                  </a:extLst>
                </a:gridCol>
                <a:gridCol w="346363">
                  <a:extLst>
                    <a:ext uri="{9D8B030D-6E8A-4147-A177-3AD203B41FA5}">
                      <a16:colId xmlns:a16="http://schemas.microsoft.com/office/drawing/2014/main" val="99343743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194878926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415270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- 2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1353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32441"/>
              </p:ext>
            </p:extLst>
          </p:nvPr>
        </p:nvGraphicFramePr>
        <p:xfrm>
          <a:off x="6096494" y="1826492"/>
          <a:ext cx="2784763" cy="3708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26473">
                  <a:extLst>
                    <a:ext uri="{9D8B030D-6E8A-4147-A177-3AD203B41FA5}">
                      <a16:colId xmlns:a16="http://schemas.microsoft.com/office/drawing/2014/main" val="1927267635"/>
                    </a:ext>
                  </a:extLst>
                </a:gridCol>
                <a:gridCol w="318654">
                  <a:extLst>
                    <a:ext uri="{9D8B030D-6E8A-4147-A177-3AD203B41FA5}">
                      <a16:colId xmlns:a16="http://schemas.microsoft.com/office/drawing/2014/main" val="3627365530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241034887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493028590"/>
                    </a:ext>
                  </a:extLst>
                </a:gridCol>
                <a:gridCol w="346363">
                  <a:extLst>
                    <a:ext uri="{9D8B030D-6E8A-4147-A177-3AD203B41FA5}">
                      <a16:colId xmlns:a16="http://schemas.microsoft.com/office/drawing/2014/main" val="99343743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194878926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415270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+ 2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1353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71598902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Substitution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an expression</a:t>
                          </a:r>
                          <a:r>
                            <a:rPr lang="en-GB" sz="1400" baseline="0" dirty="0"/>
                            <a:t>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What is the value of this expression when</a:t>
                          </a:r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an expression</a:t>
                          </a:r>
                          <a:r>
                            <a:rPr lang="en-GB" sz="1400" baseline="0" dirty="0"/>
                            <a:t>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3(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What is the value of this expression when</a:t>
                          </a:r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an expression</a:t>
                          </a:r>
                          <a:r>
                            <a:rPr lang="en-GB" sz="1400" baseline="0" dirty="0"/>
                            <a:t>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What is the value of this expression when</a:t>
                          </a:r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What is the value of this expression when</a:t>
                          </a:r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What is the value of this expression when</a:t>
                          </a:r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What is the value of this expression when</a:t>
                          </a:r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What is the value of this expression when</a:t>
                          </a:r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71598902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Substitution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887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76953503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Function Notation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 function</a:t>
                          </a:r>
                          <a:r>
                            <a:rPr lang="en-GB" sz="1400" baseline="0" dirty="0"/>
                            <a:t>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b="0" i="0" baseline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an expression</a:t>
                          </a:r>
                          <a:r>
                            <a:rPr lang="en-GB" sz="1400" baseline="0" dirty="0"/>
                            <a:t>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=3(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b="0" i="0" baseline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Here is an expression</a:t>
                          </a:r>
                          <a:r>
                            <a:rPr lang="en-GB" sz="1400" baseline="0" dirty="0"/>
                            <a:t>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b="0" i="0" baseline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b="0" i="0" baseline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b="0" i="0" baseline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b="0" i="0" baseline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(0.5)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2000" b="0" i="0" baseline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8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76953503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Function Notation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485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15572234"/>
                  </p:ext>
                </p:extLst>
              </p:nvPr>
            </p:nvGraphicFramePr>
            <p:xfrm>
              <a:off x="130629" y="154380"/>
              <a:ext cx="8882742" cy="6570053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3330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Function Notation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3330">
                    <a:tc gridSpan="3"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1" dirty="0"/>
                            <a:t>Here are 3 functions: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000" b="1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2000" b="1" dirty="0"/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2000" b="1" dirty="0"/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d>
                                <m:dPr>
                                  <m:ctrlP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0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sz="2000" b="1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922388"/>
                      </a:ext>
                    </a:extLst>
                  </a:tr>
                  <a:tr h="490708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579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0" baseline="0" dirty="0"/>
                            <a:t>Calculate the value of: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baseline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f(3)</a:t>
                          </a:r>
                          <a:r>
                            <a:rPr lang="en-GB" sz="1800" baseline="0" dirty="0"/>
                            <a:t> =</a:t>
                          </a: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g(5) =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h(6) =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0" baseline="0" dirty="0"/>
                            <a:t>Calculate the value of: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baseline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f(6)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g(4)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h(9) =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0" baseline="0" dirty="0"/>
                            <a:t>Calculate the value of: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baseline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f(2)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g(</a:t>
                          </a:r>
                          <a:r>
                            <a:rPr lang="en-GB" sz="1800" baseline="0" dirty="0"/>
                            <a:t>1</a:t>
                          </a:r>
                          <a:r>
                            <a:rPr lang="en-GB" sz="1800" dirty="0"/>
                            <a:t>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g(-1)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h(0)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h(5)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f(-2)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g</a:t>
                          </a:r>
                          <a:r>
                            <a:rPr lang="en-GB" sz="2400" dirty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  <a:r>
                            <a:rPr lang="en-GB" sz="1800" dirty="0"/>
                            <a:t>=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15572234"/>
                  </p:ext>
                </p:extLst>
              </p:nvPr>
            </p:nvGraphicFramePr>
            <p:xfrm>
              <a:off x="130629" y="154380"/>
              <a:ext cx="8882742" cy="6570053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3330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Function Notation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532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69" t="-30876" r="-137" b="-3672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922388"/>
                      </a:ext>
                    </a:extLst>
                  </a:tr>
                  <a:tr h="490708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8483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0" baseline="0" dirty="0" smtClean="0"/>
                            <a:t>Calculate the value of: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baseline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f(3)</a:t>
                          </a:r>
                          <a:r>
                            <a:rPr lang="en-GB" sz="1800" baseline="0" dirty="0" smtClean="0"/>
                            <a:t> =</a:t>
                          </a: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g(5) =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h(6) =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0" baseline="0" dirty="0" smtClean="0"/>
                            <a:t>Calculate the value of: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baseline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f(6)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g(4) =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h(9) =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50838" r="-412" b="-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73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482</Words>
  <Application>Microsoft Office PowerPoint</Application>
  <PresentationFormat>On-screen Show (4:3)</PresentationFormat>
  <Paragraphs>182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Wingdings</vt:lpstr>
      <vt:lpstr>Office Theme</vt:lpstr>
      <vt:lpstr>Function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38</cp:revision>
  <dcterms:created xsi:type="dcterms:W3CDTF">2018-01-27T15:48:25Z</dcterms:created>
  <dcterms:modified xsi:type="dcterms:W3CDTF">2021-09-21T08:33:03Z</dcterms:modified>
</cp:coreProperties>
</file>