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8"/>
  </p:notesMasterIdLst>
  <p:sldIdLst>
    <p:sldId id="280" r:id="rId2"/>
    <p:sldId id="260" r:id="rId3"/>
    <p:sldId id="282" r:id="rId4"/>
    <p:sldId id="283" r:id="rId5"/>
    <p:sldId id="285" r:id="rId6"/>
    <p:sldId id="286" r:id="rId7"/>
  </p:sldIdLst>
  <p:sldSz cx="9144000" cy="6858000" type="screen4x3"/>
  <p:notesSz cx="6794500" cy="99314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8" roundtripDataSignature="AMtx7miZs39nGH+w16IVzHtR4PfxczB3r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2572A604-6930-44FA-8A8C-41554DEEE212}">
  <a:tblStyle styleId="{2572A604-6930-44FA-8A8C-41554DEEE212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ED58A563-02C7-48BE-AD82-CCC30232CB04}" styleName="Table_1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8ECF4"/>
          </a:solidFill>
        </a:fill>
      </a:tcStyle>
    </a:wholeTbl>
    <a:band1H>
      <a:tcTxStyle/>
      <a:tcStyle>
        <a:tcBdr/>
        <a:fill>
          <a:solidFill>
            <a:srgbClr val="CFD7E7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CFD7E7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50"/>
  </p:normalViewPr>
  <p:slideViewPr>
    <p:cSldViewPr snapToGrid="0"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8" Type="http://customschemas.google.com/relationships/presentationmetadata" Target="metadata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44283" cy="4965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48645" y="0"/>
            <a:ext cx="2944283" cy="4965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914400" y="744538"/>
            <a:ext cx="4965700" cy="37242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79450" y="4717415"/>
            <a:ext cx="5435600" cy="44691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9433106"/>
            <a:ext cx="2944283" cy="4965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48645" y="9433106"/>
            <a:ext cx="2944283" cy="4965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a2e4b46b51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5700" cy="37242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Google Shape;117;ga2e4b46b51_0_0:notes"/>
          <p:cNvSpPr txBox="1">
            <a:spLocks noGrp="1"/>
          </p:cNvSpPr>
          <p:nvPr>
            <p:ph type="body" idx="1"/>
          </p:nvPr>
        </p:nvSpPr>
        <p:spPr>
          <a:xfrm>
            <a:off x="679450" y="4717415"/>
            <a:ext cx="5435700" cy="4469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8" name="Google Shape;118;ga2e4b46b51_0_0:notes"/>
          <p:cNvSpPr txBox="1">
            <a:spLocks noGrp="1"/>
          </p:cNvSpPr>
          <p:nvPr>
            <p:ph type="sldNum" idx="12"/>
          </p:nvPr>
        </p:nvSpPr>
        <p:spPr>
          <a:xfrm>
            <a:off x="3848645" y="9433106"/>
            <a:ext cx="2944200" cy="4965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GB"/>
              <a:t>2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a2e4b46b51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5700" cy="37242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Google Shape;117;ga2e4b46b51_0_0:notes"/>
          <p:cNvSpPr txBox="1">
            <a:spLocks noGrp="1"/>
          </p:cNvSpPr>
          <p:nvPr>
            <p:ph type="body" idx="1"/>
          </p:nvPr>
        </p:nvSpPr>
        <p:spPr>
          <a:xfrm>
            <a:off x="679450" y="4717415"/>
            <a:ext cx="5435700" cy="4469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8" name="Google Shape;118;ga2e4b46b51_0_0:notes"/>
          <p:cNvSpPr txBox="1">
            <a:spLocks noGrp="1"/>
          </p:cNvSpPr>
          <p:nvPr>
            <p:ph type="sldNum" idx="12"/>
          </p:nvPr>
        </p:nvSpPr>
        <p:spPr>
          <a:xfrm>
            <a:off x="3848645" y="9433106"/>
            <a:ext cx="2944200" cy="4965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GB"/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164994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a2e4b46b51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5700" cy="37242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Google Shape;117;ga2e4b46b51_0_0:notes"/>
          <p:cNvSpPr txBox="1">
            <a:spLocks noGrp="1"/>
          </p:cNvSpPr>
          <p:nvPr>
            <p:ph type="body" idx="1"/>
          </p:nvPr>
        </p:nvSpPr>
        <p:spPr>
          <a:xfrm>
            <a:off x="679450" y="4717415"/>
            <a:ext cx="5435700" cy="4469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8" name="Google Shape;118;ga2e4b46b51_0_0:notes"/>
          <p:cNvSpPr txBox="1">
            <a:spLocks noGrp="1"/>
          </p:cNvSpPr>
          <p:nvPr>
            <p:ph type="sldNum" idx="12"/>
          </p:nvPr>
        </p:nvSpPr>
        <p:spPr>
          <a:xfrm>
            <a:off x="3848645" y="9433106"/>
            <a:ext cx="2944200" cy="4965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GB"/>
              <a:t>4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387280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a2e4b46b51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5700" cy="37242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Google Shape;117;ga2e4b46b51_0_0:notes"/>
          <p:cNvSpPr txBox="1">
            <a:spLocks noGrp="1"/>
          </p:cNvSpPr>
          <p:nvPr>
            <p:ph type="body" idx="1"/>
          </p:nvPr>
        </p:nvSpPr>
        <p:spPr>
          <a:xfrm>
            <a:off x="679450" y="4717415"/>
            <a:ext cx="5435700" cy="4469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8" name="Google Shape;118;ga2e4b46b51_0_0:notes"/>
          <p:cNvSpPr txBox="1">
            <a:spLocks noGrp="1"/>
          </p:cNvSpPr>
          <p:nvPr>
            <p:ph type="sldNum" idx="12"/>
          </p:nvPr>
        </p:nvSpPr>
        <p:spPr>
          <a:xfrm>
            <a:off x="3848645" y="9433106"/>
            <a:ext cx="2944200" cy="4965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GB"/>
              <a:t>5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730630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a2e4b46b51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5700" cy="37242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Google Shape;117;ga2e4b46b51_0_0:notes"/>
          <p:cNvSpPr txBox="1">
            <a:spLocks noGrp="1"/>
          </p:cNvSpPr>
          <p:nvPr>
            <p:ph type="body" idx="1"/>
          </p:nvPr>
        </p:nvSpPr>
        <p:spPr>
          <a:xfrm>
            <a:off x="679450" y="4717415"/>
            <a:ext cx="5435700" cy="4469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8" name="Google Shape;118;ga2e4b46b51_0_0:notes"/>
          <p:cNvSpPr txBox="1">
            <a:spLocks noGrp="1"/>
          </p:cNvSpPr>
          <p:nvPr>
            <p:ph type="sldNum" idx="12"/>
          </p:nvPr>
        </p:nvSpPr>
        <p:spPr>
          <a:xfrm>
            <a:off x="3848645" y="9433106"/>
            <a:ext cx="2944200" cy="4965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GB"/>
              <a:t>6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497913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8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1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8" name="Google Shape;18;p1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1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1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28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28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2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2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2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20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2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2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2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21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21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6" name="Google Shape;36;p2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2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2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22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22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42" name="Google Shape;42;p2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2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2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2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23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8" name="Google Shape;48;p23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9" name="Google Shape;49;p23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0" name="Google Shape;50;p23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51" name="Google Shape;51;p2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2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2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2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2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2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25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25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25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2" name="Google Shape;62;p2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2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2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26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26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Google Shape;68;p26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9" name="Google Shape;69;p2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2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2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2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27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2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2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2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5EE82A-BC5C-D14C-9981-BCB8B89FC9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693987"/>
            <a:ext cx="7772400" cy="1470025"/>
          </a:xfrm>
        </p:spPr>
        <p:txBody>
          <a:bodyPr/>
          <a:lstStyle/>
          <a:p>
            <a:r>
              <a:rPr lang="en-US" b="1" dirty="0">
                <a:latin typeface="+mn-lt"/>
              </a:rPr>
              <a:t>Frequency Polygons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B3B49E9-F7AA-3345-8461-3855BB3870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5800" y="4405284"/>
            <a:ext cx="7772400" cy="1259246"/>
          </a:xfrm>
        </p:spPr>
        <p:txBody>
          <a:bodyPr/>
          <a:lstStyle/>
          <a:p>
            <a:r>
              <a:rPr lang="en-US" dirty="0">
                <a:latin typeface="+mn-lt"/>
              </a:rPr>
              <a:t>Full lesson PowerPoint, including I Do, We Do, You Do Example Sheet(s).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023159A-D4BC-1344-8A8E-8B0A718926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52543" y="941387"/>
            <a:ext cx="4238914" cy="1511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38847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0" name="Google Shape;120;ga2e4b46b51_0_0"/>
          <p:cNvGraphicFramePr/>
          <p:nvPr>
            <p:extLst>
              <p:ext uri="{D42A27DB-BD31-4B8C-83A1-F6EECF244321}">
                <p14:modId xmlns:p14="http://schemas.microsoft.com/office/powerpoint/2010/main" val="2691804821"/>
              </p:ext>
            </p:extLst>
          </p:nvPr>
        </p:nvGraphicFramePr>
        <p:xfrm>
          <a:off x="130628" y="154380"/>
          <a:ext cx="8875586" cy="6622201"/>
        </p:xfrm>
        <a:graphic>
          <a:graphicData uri="http://schemas.openxmlformats.org/drawingml/2006/table">
            <a:tbl>
              <a:tblPr>
                <a:noFill/>
                <a:tableStyleId>{2572A604-6930-44FA-8A8C-41554DEEE212}</a:tableStyleId>
              </a:tblPr>
              <a:tblGrid>
                <a:gridCol w="44377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4377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33945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GB" b="1" dirty="0"/>
                        <a:t>Drawing a Frequency Diagram from Table</a:t>
                      </a:r>
                    </a:p>
                  </a:txBody>
                  <a:tcPr marL="91425" marR="91425" marT="91425" marB="9142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 dirty="0"/>
                    </a:p>
                  </a:txBody>
                  <a:tcPr marL="91425" marR="91425" marT="91425" marB="9142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7956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/>
                        <a:t>WE DO</a:t>
                      </a:r>
                      <a:endParaRPr sz="1800"/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 dirty="0"/>
                        <a:t>YOU DO</a:t>
                      </a:r>
                      <a:endParaRPr sz="1800" dirty="0"/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1894">
                <a:tc gridSpan="2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400" dirty="0"/>
                        <a:t>The data below represents the height of some students in a Year 7 class measured in feet.</a:t>
                      </a: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400" dirty="0"/>
                        <a:t>Complete the Frequency </a:t>
                      </a:r>
                      <a:r>
                        <a:rPr lang="en-GB" sz="1400" dirty="0" smtClean="0"/>
                        <a:t>Chart </a:t>
                      </a:r>
                      <a:r>
                        <a:rPr lang="en-GB" sz="1400" dirty="0"/>
                        <a:t>using the information given.</a:t>
                      </a:r>
                      <a:endParaRPr sz="1400" dirty="0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  <a:tabLst/>
                        <a:defRPr/>
                      </a:pPr>
                      <a:endParaRPr lang="en-GB" i="1" dirty="0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5073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sz="1400" dirty="0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  <a:tabLst/>
                        <a:defRPr/>
                      </a:pPr>
                      <a:endParaRPr lang="en-GB" i="1" dirty="0"/>
                    </a:p>
                  </a:txBody>
                  <a:tcPr marL="91425" marR="91425" marT="91425" marB="9142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2591210"/>
                  </a:ext>
                </a:extLst>
              </a:tr>
            </a:tbl>
          </a:graphicData>
        </a:graphic>
      </p:graphicFrame>
      <p:pic>
        <p:nvPicPr>
          <p:cNvPr id="4" name="Picture 10" descr="Printable Graph Papers and Grid Templates">
            <a:extLst>
              <a:ext uri="{FF2B5EF4-FFF2-40B4-BE49-F238E27FC236}">
                <a16:creationId xmlns:a16="http://schemas.microsoft.com/office/drawing/2014/main" id="{EEC8B3C7-4356-6840-88E4-E6EA8DACB68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625" b="17042"/>
          <a:stretch/>
        </p:blipFill>
        <p:spPr bwMode="auto">
          <a:xfrm>
            <a:off x="964504" y="3645077"/>
            <a:ext cx="3042792" cy="29143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" name="Table 2">
                <a:extLst>
                  <a:ext uri="{FF2B5EF4-FFF2-40B4-BE49-F238E27FC236}">
                    <a16:creationId xmlns:a16="http://schemas.microsoft.com/office/drawing/2014/main" id="{FD9A2945-25E7-E840-8456-5A0586AFEFC8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595072711"/>
                  </p:ext>
                </p:extLst>
              </p:nvPr>
            </p:nvGraphicFramePr>
            <p:xfrm>
              <a:off x="964504" y="1810355"/>
              <a:ext cx="2709146" cy="1834722"/>
            </p:xfrm>
            <a:graphic>
              <a:graphicData uri="http://schemas.openxmlformats.org/drawingml/2006/table">
                <a:tbl>
                  <a:tblPr firstRow="1" bandRow="1">
                    <a:tableStyleId>{2572A604-6930-44FA-8A8C-41554DEEE212}</a:tableStyleId>
                  </a:tblPr>
                  <a:tblGrid>
                    <a:gridCol w="1354573">
                      <a:extLst>
                        <a:ext uri="{9D8B030D-6E8A-4147-A177-3AD203B41FA5}">
                          <a16:colId xmlns:a16="http://schemas.microsoft.com/office/drawing/2014/main" val="1644682084"/>
                        </a:ext>
                      </a:extLst>
                    </a:gridCol>
                    <a:gridCol w="1354573">
                      <a:extLst>
                        <a:ext uri="{9D8B030D-6E8A-4147-A177-3AD203B41FA5}">
                          <a16:colId xmlns:a16="http://schemas.microsoft.com/office/drawing/2014/main" val="3345243630"/>
                        </a:ext>
                      </a:extLst>
                    </a:gridCol>
                  </a:tblGrid>
                  <a:tr h="30578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b="1" dirty="0"/>
                            <a:t>Height </a:t>
                          </a:r>
                          <a14:m>
                            <m:oMath xmlns:m="http://schemas.openxmlformats.org/officeDocument/2006/math">
                              <m:r>
                                <a:rPr lang="en-GB" sz="1200" b="1" i="1" smtClean="0">
                                  <a:latin typeface="Cambria Math" panose="02040503050406030204" pitchFamily="18" charset="0"/>
                                </a:rPr>
                                <m:t>𝒉</m:t>
                              </m:r>
                            </m:oMath>
                          </a14:m>
                          <a:endParaRPr lang="en-US" sz="1200" b="1" dirty="0"/>
                        </a:p>
                      </a:txBody>
                      <a:tcPr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b="1" dirty="0"/>
                            <a:t>Frequency</a:t>
                          </a:r>
                        </a:p>
                      </a:txBody>
                      <a:tcPr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54511408"/>
                      </a:ext>
                    </a:extLst>
                  </a:tr>
                  <a:tr h="305787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SzTx/>
                            <a:buFont typeface="Arial"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</a:rPr>
                                  <m:t>2≤</m:t>
                                </m:r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</a:rPr>
                                  <m:t>h</m:t>
                                </m:r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</a:rPr>
                                  <m:t>&lt;3</m:t>
                                </m:r>
                              </m:oMath>
                            </m:oMathPara>
                          </a14:m>
                          <a:endParaRPr lang="en-US" sz="1200" dirty="0"/>
                        </a:p>
                      </a:txBody>
                      <a:tcPr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1</a:t>
                          </a:r>
                        </a:p>
                      </a:txBody>
                      <a:tcPr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271209293"/>
                      </a:ext>
                    </a:extLst>
                  </a:tr>
                  <a:tr h="305787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SzTx/>
                            <a:buFont typeface="Arial"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200" b="0" i="1" u="none" strike="noStrike" kern="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00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sym typeface="Arial"/>
                                  </a:rPr>
                                  <m:t>3≤</m:t>
                                </m:r>
                                <m:r>
                                  <a:rPr kumimoji="0" lang="en-GB" sz="1200" b="0" i="1" u="none" strike="noStrike" kern="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00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sym typeface="Arial"/>
                                  </a:rPr>
                                  <m:t>h</m:t>
                                </m:r>
                                <m:r>
                                  <a:rPr kumimoji="0" lang="en-GB" sz="1200" b="0" i="1" u="none" strike="noStrike" kern="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00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sym typeface="Arial"/>
                                  </a:rPr>
                                  <m:t>&lt;4</m:t>
                                </m:r>
                              </m:oMath>
                            </m:oMathPara>
                          </a14:m>
                          <a:endParaRPr kumimoji="0" lang="en-US" sz="1200" b="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Arial"/>
                            <a:cs typeface="Arial"/>
                            <a:sym typeface="Arial"/>
                          </a:endParaRPr>
                        </a:p>
                      </a:txBody>
                      <a:tcPr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4</a:t>
                          </a:r>
                        </a:p>
                      </a:txBody>
                      <a:tcPr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064630950"/>
                      </a:ext>
                    </a:extLst>
                  </a:tr>
                  <a:tr h="305787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SzTx/>
                            <a:buFont typeface="Arial"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200" b="0" i="1" u="none" strike="noStrike" kern="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00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sym typeface="Arial"/>
                                  </a:rPr>
                                  <m:t>4≤</m:t>
                                </m:r>
                                <m:r>
                                  <a:rPr kumimoji="0" lang="en-GB" sz="1200" b="0" i="1" u="none" strike="noStrike" kern="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00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sym typeface="Arial"/>
                                  </a:rPr>
                                  <m:t>h</m:t>
                                </m:r>
                                <m:r>
                                  <a:rPr kumimoji="0" lang="en-GB" sz="1200" b="0" i="1" u="none" strike="noStrike" kern="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00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sym typeface="Arial"/>
                                  </a:rPr>
                                  <m:t>&lt;5</m:t>
                                </m:r>
                              </m:oMath>
                            </m:oMathPara>
                          </a14:m>
                          <a:endParaRPr kumimoji="0" lang="en-US" sz="1200" b="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Arial"/>
                            <a:cs typeface="Arial"/>
                            <a:sym typeface="Arial"/>
                          </a:endParaRPr>
                        </a:p>
                      </a:txBody>
                      <a:tcPr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11</a:t>
                          </a:r>
                        </a:p>
                      </a:txBody>
                      <a:tcPr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19996133"/>
                      </a:ext>
                    </a:extLst>
                  </a:tr>
                  <a:tr h="305787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SzTx/>
                            <a:buFont typeface="Arial"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</a:rPr>
                                  <m:t>5≤</m:t>
                                </m:r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</a:rPr>
                                  <m:t>h</m:t>
                                </m:r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</a:rPr>
                                  <m:t>&lt;6</m:t>
                                </m:r>
                              </m:oMath>
                            </m:oMathPara>
                          </a14:m>
                          <a:endParaRPr lang="en-US" sz="1200" dirty="0"/>
                        </a:p>
                      </a:txBody>
                      <a:tcPr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7</a:t>
                          </a:r>
                        </a:p>
                      </a:txBody>
                      <a:tcPr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554214348"/>
                      </a:ext>
                    </a:extLst>
                  </a:tr>
                  <a:tr h="305787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SzTx/>
                            <a:buFont typeface="Arial"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</a:rPr>
                                  <m:t>6≤</m:t>
                                </m:r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</a:rPr>
                                  <m:t>h</m:t>
                                </m:r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</a:rPr>
                                  <m:t>&lt;7</m:t>
                                </m:r>
                              </m:oMath>
                            </m:oMathPara>
                          </a14:m>
                          <a:endParaRPr lang="en-US" sz="1200" dirty="0"/>
                        </a:p>
                      </a:txBody>
                      <a:tcPr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2</a:t>
                          </a:r>
                        </a:p>
                      </a:txBody>
                      <a:tcPr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533294255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" name="Table 2">
                <a:extLst>
                  <a:ext uri="{FF2B5EF4-FFF2-40B4-BE49-F238E27FC236}">
                    <a16:creationId xmlns:a16="http://schemas.microsoft.com/office/drawing/2014/main" id="{FD9A2945-25E7-E840-8456-5A0586AFEFC8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595072711"/>
                  </p:ext>
                </p:extLst>
              </p:nvPr>
            </p:nvGraphicFramePr>
            <p:xfrm>
              <a:off x="964504" y="1810355"/>
              <a:ext cx="2709146" cy="1834722"/>
            </p:xfrm>
            <a:graphic>
              <a:graphicData uri="http://schemas.openxmlformats.org/drawingml/2006/table">
                <a:tbl>
                  <a:tblPr firstRow="1" bandRow="1">
                    <a:tableStyleId>{2572A604-6930-44FA-8A8C-41554DEEE212}</a:tableStyleId>
                  </a:tblPr>
                  <a:tblGrid>
                    <a:gridCol w="1354573">
                      <a:extLst>
                        <a:ext uri="{9D8B030D-6E8A-4147-A177-3AD203B41FA5}">
                          <a16:colId xmlns:a16="http://schemas.microsoft.com/office/drawing/2014/main" val="1644682084"/>
                        </a:ext>
                      </a:extLst>
                    </a:gridCol>
                    <a:gridCol w="1354573">
                      <a:extLst>
                        <a:ext uri="{9D8B030D-6E8A-4147-A177-3AD203B41FA5}">
                          <a16:colId xmlns:a16="http://schemas.microsoft.com/office/drawing/2014/main" val="3345243630"/>
                        </a:ext>
                      </a:extLst>
                    </a:gridCol>
                  </a:tblGrid>
                  <a:tr h="30578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r="-99074" b="-516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b="1" dirty="0"/>
                            <a:t>Frequency</a:t>
                          </a:r>
                        </a:p>
                      </a:txBody>
                      <a:tcPr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54511408"/>
                      </a:ext>
                    </a:extLst>
                  </a:tr>
                  <a:tr h="30578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t="-96000" r="-99074" b="-396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1</a:t>
                          </a:r>
                        </a:p>
                      </a:txBody>
                      <a:tcPr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271209293"/>
                      </a:ext>
                    </a:extLst>
                  </a:tr>
                  <a:tr h="30578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t="-204167" r="-99074" b="-3125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4</a:t>
                          </a:r>
                        </a:p>
                      </a:txBody>
                      <a:tcPr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064630950"/>
                      </a:ext>
                    </a:extLst>
                  </a:tr>
                  <a:tr h="30578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t="-304167" r="-99074" b="-2125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11</a:t>
                          </a:r>
                        </a:p>
                      </a:txBody>
                      <a:tcPr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19996133"/>
                      </a:ext>
                    </a:extLst>
                  </a:tr>
                  <a:tr h="30578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t="-388000" r="-99074" b="-104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7</a:t>
                          </a:r>
                        </a:p>
                      </a:txBody>
                      <a:tcPr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554214348"/>
                      </a:ext>
                    </a:extLst>
                  </a:tr>
                  <a:tr h="30578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t="-508333" r="-99074" b="-8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2</a:t>
                          </a:r>
                        </a:p>
                      </a:txBody>
                      <a:tcPr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533294255"/>
                      </a:ext>
                    </a:extLst>
                  </a:tr>
                </a:tbl>
              </a:graphicData>
            </a:graphic>
          </p:graphicFrame>
        </mc:Fallback>
      </mc:AlternateContent>
      <p:pic>
        <p:nvPicPr>
          <p:cNvPr id="5" name="Picture 10" descr="Printable Graph Papers and Grid Templates">
            <a:extLst>
              <a:ext uri="{FF2B5EF4-FFF2-40B4-BE49-F238E27FC236}">
                <a16:creationId xmlns:a16="http://schemas.microsoft.com/office/drawing/2014/main" id="{548ACB36-ACCA-5645-980F-F763EE3F04B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625" b="17042"/>
          <a:stretch/>
        </p:blipFill>
        <p:spPr bwMode="auto">
          <a:xfrm>
            <a:off x="5470350" y="3645077"/>
            <a:ext cx="3042792" cy="29143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6" name="Table 2">
                <a:extLst>
                  <a:ext uri="{FF2B5EF4-FFF2-40B4-BE49-F238E27FC236}">
                    <a16:creationId xmlns:a16="http://schemas.microsoft.com/office/drawing/2014/main" id="{B2A3B462-FBA2-4346-816C-B7557E66092F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869291800"/>
                  </p:ext>
                </p:extLst>
              </p:nvPr>
            </p:nvGraphicFramePr>
            <p:xfrm>
              <a:off x="5470350" y="1810355"/>
              <a:ext cx="2709146" cy="1834722"/>
            </p:xfrm>
            <a:graphic>
              <a:graphicData uri="http://schemas.openxmlformats.org/drawingml/2006/table">
                <a:tbl>
                  <a:tblPr firstRow="1" bandRow="1">
                    <a:tableStyleId>{2572A604-6930-44FA-8A8C-41554DEEE212}</a:tableStyleId>
                  </a:tblPr>
                  <a:tblGrid>
                    <a:gridCol w="1354573">
                      <a:extLst>
                        <a:ext uri="{9D8B030D-6E8A-4147-A177-3AD203B41FA5}">
                          <a16:colId xmlns:a16="http://schemas.microsoft.com/office/drawing/2014/main" val="1644682084"/>
                        </a:ext>
                      </a:extLst>
                    </a:gridCol>
                    <a:gridCol w="1354573">
                      <a:extLst>
                        <a:ext uri="{9D8B030D-6E8A-4147-A177-3AD203B41FA5}">
                          <a16:colId xmlns:a16="http://schemas.microsoft.com/office/drawing/2014/main" val="3345243630"/>
                        </a:ext>
                      </a:extLst>
                    </a:gridCol>
                  </a:tblGrid>
                  <a:tr h="30578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b="1" dirty="0"/>
                            <a:t>Height </a:t>
                          </a:r>
                          <a14:m>
                            <m:oMath xmlns:m="http://schemas.openxmlformats.org/officeDocument/2006/math">
                              <m:r>
                                <a:rPr lang="en-GB" sz="1200" b="1" i="1" smtClean="0">
                                  <a:latin typeface="Cambria Math" panose="02040503050406030204" pitchFamily="18" charset="0"/>
                                </a:rPr>
                                <m:t>𝒉</m:t>
                              </m:r>
                            </m:oMath>
                          </a14:m>
                          <a:endParaRPr lang="en-US" sz="1200" b="1" dirty="0"/>
                        </a:p>
                      </a:txBody>
                      <a:tcPr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b="1" dirty="0"/>
                            <a:t>Frequency</a:t>
                          </a:r>
                        </a:p>
                      </a:txBody>
                      <a:tcPr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54511408"/>
                      </a:ext>
                    </a:extLst>
                  </a:tr>
                  <a:tr h="305787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SzTx/>
                            <a:buFont typeface="Arial"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</a:rPr>
                                  <m:t>2≤</m:t>
                                </m:r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</a:rPr>
                                  <m:t>h</m:t>
                                </m:r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</a:rPr>
                                  <m:t>&lt;3</m:t>
                                </m:r>
                              </m:oMath>
                            </m:oMathPara>
                          </a14:m>
                          <a:endParaRPr lang="en-US" sz="1200" dirty="0"/>
                        </a:p>
                      </a:txBody>
                      <a:tcPr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1</a:t>
                          </a:r>
                        </a:p>
                      </a:txBody>
                      <a:tcPr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271209293"/>
                      </a:ext>
                    </a:extLst>
                  </a:tr>
                  <a:tr h="305787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SzTx/>
                            <a:buFont typeface="Arial"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200" b="0" i="1" u="none" strike="noStrike" kern="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00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sym typeface="Arial"/>
                                  </a:rPr>
                                  <m:t>3≤</m:t>
                                </m:r>
                                <m:r>
                                  <a:rPr kumimoji="0" lang="en-GB" sz="1200" b="0" i="1" u="none" strike="noStrike" kern="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00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sym typeface="Arial"/>
                                  </a:rPr>
                                  <m:t>h</m:t>
                                </m:r>
                                <m:r>
                                  <a:rPr kumimoji="0" lang="en-GB" sz="1200" b="0" i="1" u="none" strike="noStrike" kern="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00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sym typeface="Arial"/>
                                  </a:rPr>
                                  <m:t>&lt;4</m:t>
                                </m:r>
                              </m:oMath>
                            </m:oMathPara>
                          </a14:m>
                          <a:endParaRPr kumimoji="0" lang="en-US" sz="1200" b="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Arial"/>
                            <a:cs typeface="Arial"/>
                            <a:sym typeface="Arial"/>
                          </a:endParaRPr>
                        </a:p>
                      </a:txBody>
                      <a:tcPr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5</a:t>
                          </a:r>
                        </a:p>
                      </a:txBody>
                      <a:tcPr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064630950"/>
                      </a:ext>
                    </a:extLst>
                  </a:tr>
                  <a:tr h="305787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SzTx/>
                            <a:buFont typeface="Arial"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200" b="0" i="1" u="none" strike="noStrike" kern="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00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sym typeface="Arial"/>
                                  </a:rPr>
                                  <m:t>4≤</m:t>
                                </m:r>
                                <m:r>
                                  <a:rPr kumimoji="0" lang="en-GB" sz="1200" b="0" i="1" u="none" strike="noStrike" kern="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00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sym typeface="Arial"/>
                                  </a:rPr>
                                  <m:t>h</m:t>
                                </m:r>
                                <m:r>
                                  <a:rPr kumimoji="0" lang="en-GB" sz="1200" b="0" i="1" u="none" strike="noStrike" kern="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00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sym typeface="Arial"/>
                                  </a:rPr>
                                  <m:t>&lt;5</m:t>
                                </m:r>
                              </m:oMath>
                            </m:oMathPara>
                          </a14:m>
                          <a:endParaRPr kumimoji="0" lang="en-US" sz="1200" b="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Arial"/>
                            <a:cs typeface="Arial"/>
                            <a:sym typeface="Arial"/>
                          </a:endParaRPr>
                        </a:p>
                      </a:txBody>
                      <a:tcPr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9</a:t>
                          </a:r>
                        </a:p>
                      </a:txBody>
                      <a:tcPr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19996133"/>
                      </a:ext>
                    </a:extLst>
                  </a:tr>
                  <a:tr h="305787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SzTx/>
                            <a:buFont typeface="Arial"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</a:rPr>
                                  <m:t>5≤</m:t>
                                </m:r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</a:rPr>
                                  <m:t>h</m:t>
                                </m:r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</a:rPr>
                                  <m:t>&lt;6</m:t>
                                </m:r>
                              </m:oMath>
                            </m:oMathPara>
                          </a14:m>
                          <a:endParaRPr lang="en-US" sz="1200" dirty="0"/>
                        </a:p>
                      </a:txBody>
                      <a:tcPr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8</a:t>
                          </a:r>
                        </a:p>
                      </a:txBody>
                      <a:tcPr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554214348"/>
                      </a:ext>
                    </a:extLst>
                  </a:tr>
                  <a:tr h="305787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SzTx/>
                            <a:buFont typeface="Arial"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</a:rPr>
                                  <m:t>6≤</m:t>
                                </m:r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</a:rPr>
                                  <m:t>h</m:t>
                                </m:r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</a:rPr>
                                  <m:t>&lt;7</m:t>
                                </m:r>
                              </m:oMath>
                            </m:oMathPara>
                          </a14:m>
                          <a:endParaRPr lang="en-US" sz="1200" dirty="0"/>
                        </a:p>
                      </a:txBody>
                      <a:tcPr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2</a:t>
                          </a:r>
                        </a:p>
                      </a:txBody>
                      <a:tcPr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533294255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6" name="Table 2">
                <a:extLst>
                  <a:ext uri="{FF2B5EF4-FFF2-40B4-BE49-F238E27FC236}">
                    <a16:creationId xmlns:a16="http://schemas.microsoft.com/office/drawing/2014/main" id="{B2A3B462-FBA2-4346-816C-B7557E66092F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869291800"/>
                  </p:ext>
                </p:extLst>
              </p:nvPr>
            </p:nvGraphicFramePr>
            <p:xfrm>
              <a:off x="5470350" y="1810355"/>
              <a:ext cx="2709146" cy="1834722"/>
            </p:xfrm>
            <a:graphic>
              <a:graphicData uri="http://schemas.openxmlformats.org/drawingml/2006/table">
                <a:tbl>
                  <a:tblPr firstRow="1" bandRow="1">
                    <a:tableStyleId>{2572A604-6930-44FA-8A8C-41554DEEE212}</a:tableStyleId>
                  </a:tblPr>
                  <a:tblGrid>
                    <a:gridCol w="1354573">
                      <a:extLst>
                        <a:ext uri="{9D8B030D-6E8A-4147-A177-3AD203B41FA5}">
                          <a16:colId xmlns:a16="http://schemas.microsoft.com/office/drawing/2014/main" val="1644682084"/>
                        </a:ext>
                      </a:extLst>
                    </a:gridCol>
                    <a:gridCol w="1354573">
                      <a:extLst>
                        <a:ext uri="{9D8B030D-6E8A-4147-A177-3AD203B41FA5}">
                          <a16:colId xmlns:a16="http://schemas.microsoft.com/office/drawing/2014/main" val="3345243630"/>
                        </a:ext>
                      </a:extLst>
                    </a:gridCol>
                  </a:tblGrid>
                  <a:tr h="30578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r="-99074" b="-516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b="1" dirty="0"/>
                            <a:t>Frequency</a:t>
                          </a:r>
                        </a:p>
                      </a:txBody>
                      <a:tcPr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54511408"/>
                      </a:ext>
                    </a:extLst>
                  </a:tr>
                  <a:tr h="30578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t="-96000" r="-99074" b="-396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1</a:t>
                          </a:r>
                        </a:p>
                      </a:txBody>
                      <a:tcPr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271209293"/>
                      </a:ext>
                    </a:extLst>
                  </a:tr>
                  <a:tr h="30578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t="-204167" r="-99074" b="-3125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5</a:t>
                          </a:r>
                        </a:p>
                      </a:txBody>
                      <a:tcPr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064630950"/>
                      </a:ext>
                    </a:extLst>
                  </a:tr>
                  <a:tr h="30578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t="-304167" r="-99074" b="-2125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9</a:t>
                          </a:r>
                        </a:p>
                      </a:txBody>
                      <a:tcPr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19996133"/>
                      </a:ext>
                    </a:extLst>
                  </a:tr>
                  <a:tr h="30578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t="-388000" r="-99074" b="-104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8</a:t>
                          </a:r>
                        </a:p>
                      </a:txBody>
                      <a:tcPr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554214348"/>
                      </a:ext>
                    </a:extLst>
                  </a:tr>
                  <a:tr h="30578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t="-508333" r="-99074" b="-8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2</a:t>
                          </a:r>
                        </a:p>
                      </a:txBody>
                      <a:tcPr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533294255"/>
                      </a:ext>
                    </a:extLst>
                  </a:tr>
                </a:tbl>
              </a:graphicData>
            </a:graphic>
          </p:graphicFrame>
        </mc:Fallback>
      </mc:AlternateContent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0" name="Google Shape;120;ga2e4b46b51_0_0"/>
          <p:cNvGraphicFramePr/>
          <p:nvPr>
            <p:extLst>
              <p:ext uri="{D42A27DB-BD31-4B8C-83A1-F6EECF244321}">
                <p14:modId xmlns:p14="http://schemas.microsoft.com/office/powerpoint/2010/main" val="3606814798"/>
              </p:ext>
            </p:extLst>
          </p:nvPr>
        </p:nvGraphicFramePr>
        <p:xfrm>
          <a:off x="130628" y="154380"/>
          <a:ext cx="8875586" cy="6647253"/>
        </p:xfrm>
        <a:graphic>
          <a:graphicData uri="http://schemas.openxmlformats.org/drawingml/2006/table">
            <a:tbl>
              <a:tblPr>
                <a:noFill/>
                <a:tableStyleId>{2572A604-6930-44FA-8A8C-41554DEEE212}</a:tableStyleId>
              </a:tblPr>
              <a:tblGrid>
                <a:gridCol w="44377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4377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33945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GB" b="1" dirty="0"/>
                        <a:t>Interpreting a Frequency Diagram from Table</a:t>
                      </a:r>
                    </a:p>
                  </a:txBody>
                  <a:tcPr marL="91425" marR="91425" marT="91425" marB="9142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 dirty="0"/>
                    </a:p>
                  </a:txBody>
                  <a:tcPr marL="91425" marR="91425" marT="91425" marB="9142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7956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/>
                        <a:t>WE DO</a:t>
                      </a:r>
                      <a:endParaRPr sz="1800"/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 dirty="0"/>
                        <a:t>YOU DO</a:t>
                      </a:r>
                      <a:endParaRPr sz="1800" dirty="0"/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1894">
                <a:tc gridSpan="2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400" dirty="0"/>
                        <a:t>Complete the frequency table for each </a:t>
                      </a:r>
                      <a:r>
                        <a:rPr lang="en-GB" sz="1400" dirty="0" smtClean="0"/>
                        <a:t>frequency chart </a:t>
                      </a:r>
                      <a:r>
                        <a:rPr lang="en-GB" sz="1400" dirty="0"/>
                        <a:t>below.</a:t>
                      </a:r>
                      <a:endParaRPr sz="1400" dirty="0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  <a:tabLst/>
                        <a:defRPr/>
                      </a:pPr>
                      <a:endParaRPr lang="en-GB" i="1" dirty="0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73458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sz="1400" dirty="0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  <a:tabLst/>
                        <a:defRPr/>
                      </a:pPr>
                      <a:endParaRPr lang="en-GB" i="1" dirty="0"/>
                    </a:p>
                  </a:txBody>
                  <a:tcPr marL="91425" marR="91425" marT="91425" marB="9142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2591210"/>
                  </a:ext>
                </a:extLst>
              </a:tr>
            </a:tbl>
          </a:graphicData>
        </a:graphic>
      </p:graphicFrame>
      <p:pic>
        <p:nvPicPr>
          <p:cNvPr id="7" name="Picture 6" descr="Chart, histogram&#10;&#10;Description automatically generated">
            <a:extLst>
              <a:ext uri="{FF2B5EF4-FFF2-40B4-BE49-F238E27FC236}">
                <a16:creationId xmlns:a16="http://schemas.microsoft.com/office/drawing/2014/main" id="{F2F543D4-B87C-D64C-9253-C13C42CEACD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8661" y="1580194"/>
            <a:ext cx="3273472" cy="266613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9" name="Table 2">
                <a:extLst>
                  <a:ext uri="{FF2B5EF4-FFF2-40B4-BE49-F238E27FC236}">
                    <a16:creationId xmlns:a16="http://schemas.microsoft.com/office/drawing/2014/main" id="{8A907E4D-605D-6541-9CC1-87E6B40F49E2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02951992"/>
                  </p:ext>
                </p:extLst>
              </p:nvPr>
            </p:nvGraphicFramePr>
            <p:xfrm>
              <a:off x="488515" y="4246324"/>
              <a:ext cx="3745282" cy="2367420"/>
            </p:xfrm>
            <a:graphic>
              <a:graphicData uri="http://schemas.openxmlformats.org/drawingml/2006/table">
                <a:tbl>
                  <a:tblPr firstRow="1" bandRow="1">
                    <a:tableStyleId>{2572A604-6930-44FA-8A8C-41554DEEE212}</a:tableStyleId>
                  </a:tblPr>
                  <a:tblGrid>
                    <a:gridCol w="1872641">
                      <a:extLst>
                        <a:ext uri="{9D8B030D-6E8A-4147-A177-3AD203B41FA5}">
                          <a16:colId xmlns:a16="http://schemas.microsoft.com/office/drawing/2014/main" val="1644682084"/>
                        </a:ext>
                      </a:extLst>
                    </a:gridCol>
                    <a:gridCol w="1872641">
                      <a:extLst>
                        <a:ext uri="{9D8B030D-6E8A-4147-A177-3AD203B41FA5}">
                          <a16:colId xmlns:a16="http://schemas.microsoft.com/office/drawing/2014/main" val="3345243630"/>
                        </a:ext>
                      </a:extLst>
                    </a:gridCol>
                  </a:tblGrid>
                  <a:tr h="39457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b="1" dirty="0"/>
                            <a:t>Height </a:t>
                          </a:r>
                          <a14:m>
                            <m:oMath xmlns:m="http://schemas.openxmlformats.org/officeDocument/2006/math">
                              <m:r>
                                <a:rPr lang="en-GB" sz="1600" b="1" i="1" smtClean="0">
                                  <a:latin typeface="Cambria Math" panose="02040503050406030204" pitchFamily="18" charset="0"/>
                                </a:rPr>
                                <m:t>𝒉</m:t>
                              </m:r>
                            </m:oMath>
                          </a14:m>
                          <a:endParaRPr lang="en-US" sz="1600" b="1" dirty="0"/>
                        </a:p>
                      </a:txBody>
                      <a:tcPr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b="1" dirty="0"/>
                            <a:t>Frequency</a:t>
                          </a:r>
                        </a:p>
                      </a:txBody>
                      <a:tcPr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54511408"/>
                      </a:ext>
                    </a:extLst>
                  </a:tr>
                  <a:tr h="39457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SzTx/>
                            <a:buFont typeface="Arial"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2≤</m:t>
                                </m:r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h</m:t>
                                </m:r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&lt;3</m:t>
                                </m:r>
                              </m:oMath>
                            </m:oMathPara>
                          </a14:m>
                          <a:endParaRPr lang="en-US" sz="1600" dirty="0"/>
                        </a:p>
                      </a:txBody>
                      <a:tcPr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40</a:t>
                          </a:r>
                        </a:p>
                      </a:txBody>
                      <a:tcPr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271209293"/>
                      </a:ext>
                    </a:extLst>
                  </a:tr>
                  <a:tr h="39457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SzTx/>
                            <a:buFont typeface="Arial"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600" b="0" i="1" u="none" strike="noStrike" kern="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00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sym typeface="Arial"/>
                                  </a:rPr>
                                  <m:t>3≤</m:t>
                                </m:r>
                                <m:r>
                                  <a:rPr kumimoji="0" lang="en-GB" sz="1600" b="0" i="1" u="none" strike="noStrike" kern="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00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sym typeface="Arial"/>
                                  </a:rPr>
                                  <m:t>h</m:t>
                                </m:r>
                                <m:r>
                                  <a:rPr kumimoji="0" lang="en-GB" sz="1600" b="0" i="1" u="none" strike="noStrike" kern="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00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sym typeface="Arial"/>
                                  </a:rPr>
                                  <m:t>&lt;4</m:t>
                                </m:r>
                              </m:oMath>
                            </m:oMathPara>
                          </a14:m>
                          <a:endParaRPr kumimoji="0" lang="en-US" sz="1600" b="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Arial"/>
                            <a:cs typeface="Arial"/>
                            <a:sym typeface="Arial"/>
                          </a:endParaRPr>
                        </a:p>
                      </a:txBody>
                      <a:tcPr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 dirty="0"/>
                        </a:p>
                      </a:txBody>
                      <a:tcPr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064630950"/>
                      </a:ext>
                    </a:extLst>
                  </a:tr>
                  <a:tr h="39457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SzTx/>
                            <a:buFont typeface="Arial"/>
                            <a:buNone/>
                            <a:tabLst/>
                            <a:defRPr/>
                          </a:pPr>
                          <a:endParaRPr kumimoji="0" lang="en-US" sz="1600" b="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Arial"/>
                            <a:cs typeface="Arial"/>
                            <a:sym typeface="Arial"/>
                          </a:endParaRPr>
                        </a:p>
                      </a:txBody>
                      <a:tcPr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50</a:t>
                          </a:r>
                        </a:p>
                      </a:txBody>
                      <a:tcPr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19996133"/>
                      </a:ext>
                    </a:extLst>
                  </a:tr>
                  <a:tr h="39457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SzTx/>
                            <a:buFont typeface="Arial"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5≤</m:t>
                                </m:r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h</m:t>
                                </m:r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&lt;6</m:t>
                                </m:r>
                              </m:oMath>
                            </m:oMathPara>
                          </a14:m>
                          <a:endParaRPr lang="en-US" sz="1600" dirty="0"/>
                        </a:p>
                      </a:txBody>
                      <a:tcPr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 dirty="0"/>
                        </a:p>
                      </a:txBody>
                      <a:tcPr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554214348"/>
                      </a:ext>
                    </a:extLst>
                  </a:tr>
                  <a:tr h="39457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SzTx/>
                            <a:buFont typeface="Arial"/>
                            <a:buNone/>
                            <a:tabLst/>
                            <a:defRPr/>
                          </a:pPr>
                          <a:endParaRPr lang="en-US" sz="1600" dirty="0"/>
                        </a:p>
                      </a:txBody>
                      <a:tcPr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15</a:t>
                          </a:r>
                        </a:p>
                      </a:txBody>
                      <a:tcPr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533294255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9" name="Table 2">
                <a:extLst>
                  <a:ext uri="{FF2B5EF4-FFF2-40B4-BE49-F238E27FC236}">
                    <a16:creationId xmlns:a16="http://schemas.microsoft.com/office/drawing/2014/main" id="{8A907E4D-605D-6541-9CC1-87E6B40F49E2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02951992"/>
                  </p:ext>
                </p:extLst>
              </p:nvPr>
            </p:nvGraphicFramePr>
            <p:xfrm>
              <a:off x="488515" y="4246324"/>
              <a:ext cx="3745282" cy="2367420"/>
            </p:xfrm>
            <a:graphic>
              <a:graphicData uri="http://schemas.openxmlformats.org/drawingml/2006/table">
                <a:tbl>
                  <a:tblPr firstRow="1" bandRow="1">
                    <a:tableStyleId>{2572A604-6930-44FA-8A8C-41554DEEE212}</a:tableStyleId>
                  </a:tblPr>
                  <a:tblGrid>
                    <a:gridCol w="1872641">
                      <a:extLst>
                        <a:ext uri="{9D8B030D-6E8A-4147-A177-3AD203B41FA5}">
                          <a16:colId xmlns:a16="http://schemas.microsoft.com/office/drawing/2014/main" val="1644682084"/>
                        </a:ext>
                      </a:extLst>
                    </a:gridCol>
                    <a:gridCol w="1872641">
                      <a:extLst>
                        <a:ext uri="{9D8B030D-6E8A-4147-A177-3AD203B41FA5}">
                          <a16:colId xmlns:a16="http://schemas.microsoft.com/office/drawing/2014/main" val="3345243630"/>
                        </a:ext>
                      </a:extLst>
                    </a:gridCol>
                  </a:tblGrid>
                  <a:tr h="39457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676" r="-100676" b="-51935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b="1" dirty="0"/>
                            <a:t>Frequency</a:t>
                          </a:r>
                        </a:p>
                      </a:txBody>
                      <a:tcPr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54511408"/>
                      </a:ext>
                    </a:extLst>
                  </a:tr>
                  <a:tr h="39457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676" t="-100000" r="-100676" b="-41935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40</a:t>
                          </a:r>
                        </a:p>
                      </a:txBody>
                      <a:tcPr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271209293"/>
                      </a:ext>
                    </a:extLst>
                  </a:tr>
                  <a:tr h="39457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676" t="-193750" r="-100676" b="-30625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 dirty="0"/>
                        </a:p>
                      </a:txBody>
                      <a:tcPr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064630950"/>
                      </a:ext>
                    </a:extLst>
                  </a:tr>
                  <a:tr h="39457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SzTx/>
                            <a:buFont typeface="Arial"/>
                            <a:buNone/>
                            <a:tabLst/>
                            <a:defRPr/>
                          </a:pPr>
                          <a:endParaRPr kumimoji="0" lang="en-US" sz="1600" b="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Arial"/>
                            <a:cs typeface="Arial"/>
                            <a:sym typeface="Arial"/>
                          </a:endParaRPr>
                        </a:p>
                      </a:txBody>
                      <a:tcPr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50</a:t>
                          </a:r>
                        </a:p>
                      </a:txBody>
                      <a:tcPr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19996133"/>
                      </a:ext>
                    </a:extLst>
                  </a:tr>
                  <a:tr h="39457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676" t="-403226" r="-100676" b="-11612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 dirty="0"/>
                        </a:p>
                      </a:txBody>
                      <a:tcPr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554214348"/>
                      </a:ext>
                    </a:extLst>
                  </a:tr>
                  <a:tr h="39457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SzTx/>
                            <a:buFont typeface="Arial"/>
                            <a:buNone/>
                            <a:tabLst/>
                            <a:defRPr/>
                          </a:pPr>
                          <a:endParaRPr lang="en-US" sz="1600" dirty="0"/>
                        </a:p>
                      </a:txBody>
                      <a:tcPr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15</a:t>
                          </a:r>
                        </a:p>
                      </a:txBody>
                      <a:tcPr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533294255"/>
                      </a:ext>
                    </a:extLst>
                  </a:tr>
                </a:tbl>
              </a:graphicData>
            </a:graphic>
          </p:graphicFrame>
        </mc:Fallback>
      </mc:AlternateContent>
      <p:pic>
        <p:nvPicPr>
          <p:cNvPr id="10" name="Picture 9" descr="Chart, histogram&#10;&#10;Description automatically generated">
            <a:extLst>
              <a:ext uri="{FF2B5EF4-FFF2-40B4-BE49-F238E27FC236}">
                <a16:creationId xmlns:a16="http://schemas.microsoft.com/office/drawing/2014/main" id="{95DC9789-965B-E342-99E8-94984B04EB5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11869" y="1644200"/>
            <a:ext cx="3273472" cy="2602124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2" name="Table 2">
                <a:extLst>
                  <a:ext uri="{FF2B5EF4-FFF2-40B4-BE49-F238E27FC236}">
                    <a16:creationId xmlns:a16="http://schemas.microsoft.com/office/drawing/2014/main" id="{8E5770CE-A199-3F42-A0CB-D6805893607F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040158318"/>
                  </p:ext>
                </p:extLst>
              </p:nvPr>
            </p:nvGraphicFramePr>
            <p:xfrm>
              <a:off x="4761830" y="4246324"/>
              <a:ext cx="3745282" cy="2367420"/>
            </p:xfrm>
            <a:graphic>
              <a:graphicData uri="http://schemas.openxmlformats.org/drawingml/2006/table">
                <a:tbl>
                  <a:tblPr firstRow="1" bandRow="1">
                    <a:tableStyleId>{2572A604-6930-44FA-8A8C-41554DEEE212}</a:tableStyleId>
                  </a:tblPr>
                  <a:tblGrid>
                    <a:gridCol w="1872641">
                      <a:extLst>
                        <a:ext uri="{9D8B030D-6E8A-4147-A177-3AD203B41FA5}">
                          <a16:colId xmlns:a16="http://schemas.microsoft.com/office/drawing/2014/main" val="1644682084"/>
                        </a:ext>
                      </a:extLst>
                    </a:gridCol>
                    <a:gridCol w="1872641">
                      <a:extLst>
                        <a:ext uri="{9D8B030D-6E8A-4147-A177-3AD203B41FA5}">
                          <a16:colId xmlns:a16="http://schemas.microsoft.com/office/drawing/2014/main" val="3345243630"/>
                        </a:ext>
                      </a:extLst>
                    </a:gridCol>
                  </a:tblGrid>
                  <a:tr h="39457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b="1" dirty="0"/>
                            <a:t>Height </a:t>
                          </a:r>
                          <a14:m>
                            <m:oMath xmlns:m="http://schemas.openxmlformats.org/officeDocument/2006/math">
                              <m:r>
                                <a:rPr lang="en-GB" sz="1600" b="1" i="1" smtClean="0">
                                  <a:latin typeface="Cambria Math" panose="02040503050406030204" pitchFamily="18" charset="0"/>
                                </a:rPr>
                                <m:t>𝒉</m:t>
                              </m:r>
                            </m:oMath>
                          </a14:m>
                          <a:endParaRPr lang="en-US" sz="1600" b="1" dirty="0"/>
                        </a:p>
                      </a:txBody>
                      <a:tcPr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b="1" dirty="0"/>
                            <a:t>Frequency</a:t>
                          </a:r>
                        </a:p>
                      </a:txBody>
                      <a:tcPr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54511408"/>
                      </a:ext>
                    </a:extLst>
                  </a:tr>
                  <a:tr h="39457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SzTx/>
                            <a:buFont typeface="Arial"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2≤</m:t>
                                </m:r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h</m:t>
                                </m:r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&lt;3</m:t>
                                </m:r>
                              </m:oMath>
                            </m:oMathPara>
                          </a14:m>
                          <a:endParaRPr lang="en-US" sz="1600" dirty="0"/>
                        </a:p>
                      </a:txBody>
                      <a:tcPr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20</a:t>
                          </a:r>
                        </a:p>
                      </a:txBody>
                      <a:tcPr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271209293"/>
                      </a:ext>
                    </a:extLst>
                  </a:tr>
                  <a:tr h="39457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SzTx/>
                            <a:buFont typeface="Arial"/>
                            <a:buNone/>
                            <a:tabLst/>
                            <a:defRPr/>
                          </a:pPr>
                          <a:endParaRPr kumimoji="0" lang="en-US" sz="1600" b="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Arial"/>
                            <a:cs typeface="Arial"/>
                            <a:sym typeface="Arial"/>
                          </a:endParaRPr>
                        </a:p>
                      </a:txBody>
                      <a:tcPr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45</a:t>
                          </a:r>
                        </a:p>
                      </a:txBody>
                      <a:tcPr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064630950"/>
                      </a:ext>
                    </a:extLst>
                  </a:tr>
                  <a:tr h="39457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SzTx/>
                            <a:buFont typeface="Arial"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4≤</m:t>
                                </m:r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h</m:t>
                                </m:r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&lt;5</m:t>
                                </m:r>
                              </m:oMath>
                            </m:oMathPara>
                          </a14:m>
                          <a:endParaRPr lang="en-US" sz="1600" dirty="0"/>
                        </a:p>
                      </a:txBody>
                      <a:tcPr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 dirty="0"/>
                        </a:p>
                      </a:txBody>
                      <a:tcPr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19996133"/>
                      </a:ext>
                    </a:extLst>
                  </a:tr>
                  <a:tr h="39457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SzTx/>
                            <a:buFont typeface="Arial"/>
                            <a:buNone/>
                            <a:tabLst/>
                            <a:defRPr/>
                          </a:pPr>
                          <a:endParaRPr lang="en-US" sz="1600" dirty="0"/>
                        </a:p>
                      </a:txBody>
                      <a:tcPr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35</a:t>
                          </a:r>
                        </a:p>
                      </a:txBody>
                      <a:tcPr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554214348"/>
                      </a:ext>
                    </a:extLst>
                  </a:tr>
                  <a:tr h="39457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SzTx/>
                            <a:buFont typeface="Arial"/>
                            <a:buNone/>
                            <a:tabLst/>
                            <a:defRPr/>
                          </a:pPr>
                          <a:endParaRPr lang="en-US" sz="1600" dirty="0"/>
                        </a:p>
                      </a:txBody>
                      <a:tcPr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25</a:t>
                          </a:r>
                        </a:p>
                      </a:txBody>
                      <a:tcPr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533294255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2" name="Table 2">
                <a:extLst>
                  <a:ext uri="{FF2B5EF4-FFF2-40B4-BE49-F238E27FC236}">
                    <a16:creationId xmlns:a16="http://schemas.microsoft.com/office/drawing/2014/main" id="{8E5770CE-A199-3F42-A0CB-D6805893607F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040158318"/>
                  </p:ext>
                </p:extLst>
              </p:nvPr>
            </p:nvGraphicFramePr>
            <p:xfrm>
              <a:off x="4761830" y="4246324"/>
              <a:ext cx="3745282" cy="2367420"/>
            </p:xfrm>
            <a:graphic>
              <a:graphicData uri="http://schemas.openxmlformats.org/drawingml/2006/table">
                <a:tbl>
                  <a:tblPr firstRow="1" bandRow="1">
                    <a:tableStyleId>{2572A604-6930-44FA-8A8C-41554DEEE212}</a:tableStyleId>
                  </a:tblPr>
                  <a:tblGrid>
                    <a:gridCol w="1872641">
                      <a:extLst>
                        <a:ext uri="{9D8B030D-6E8A-4147-A177-3AD203B41FA5}">
                          <a16:colId xmlns:a16="http://schemas.microsoft.com/office/drawing/2014/main" val="1644682084"/>
                        </a:ext>
                      </a:extLst>
                    </a:gridCol>
                    <a:gridCol w="1872641">
                      <a:extLst>
                        <a:ext uri="{9D8B030D-6E8A-4147-A177-3AD203B41FA5}">
                          <a16:colId xmlns:a16="http://schemas.microsoft.com/office/drawing/2014/main" val="3345243630"/>
                        </a:ext>
                      </a:extLst>
                    </a:gridCol>
                  </a:tblGrid>
                  <a:tr h="39457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6"/>
                          <a:stretch>
                            <a:fillRect r="-100676" b="-51935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b="1" dirty="0"/>
                            <a:t>Frequency</a:t>
                          </a:r>
                        </a:p>
                      </a:txBody>
                      <a:tcPr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54511408"/>
                      </a:ext>
                    </a:extLst>
                  </a:tr>
                  <a:tr h="39457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6"/>
                          <a:stretch>
                            <a:fillRect t="-100000" r="-100676" b="-41935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20</a:t>
                          </a:r>
                        </a:p>
                      </a:txBody>
                      <a:tcPr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271209293"/>
                      </a:ext>
                    </a:extLst>
                  </a:tr>
                  <a:tr h="39457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SzTx/>
                            <a:buFont typeface="Arial"/>
                            <a:buNone/>
                            <a:tabLst/>
                            <a:defRPr/>
                          </a:pPr>
                          <a:endParaRPr kumimoji="0" lang="en-US" sz="1600" b="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Arial"/>
                            <a:cs typeface="Arial"/>
                            <a:sym typeface="Arial"/>
                          </a:endParaRPr>
                        </a:p>
                      </a:txBody>
                      <a:tcPr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45</a:t>
                          </a:r>
                        </a:p>
                      </a:txBody>
                      <a:tcPr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064630950"/>
                      </a:ext>
                    </a:extLst>
                  </a:tr>
                  <a:tr h="39457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6"/>
                          <a:stretch>
                            <a:fillRect t="-303226" r="-100676" b="-21612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 dirty="0"/>
                        </a:p>
                      </a:txBody>
                      <a:tcPr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19996133"/>
                      </a:ext>
                    </a:extLst>
                  </a:tr>
                  <a:tr h="39457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SzTx/>
                            <a:buFont typeface="Arial"/>
                            <a:buNone/>
                            <a:tabLst/>
                            <a:defRPr/>
                          </a:pPr>
                          <a:endParaRPr lang="en-US" sz="1600" dirty="0"/>
                        </a:p>
                      </a:txBody>
                      <a:tcPr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35</a:t>
                          </a:r>
                        </a:p>
                      </a:txBody>
                      <a:tcPr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554214348"/>
                      </a:ext>
                    </a:extLst>
                  </a:tr>
                  <a:tr h="39457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SzTx/>
                            <a:buFont typeface="Arial"/>
                            <a:buNone/>
                            <a:tabLst/>
                            <a:defRPr/>
                          </a:pPr>
                          <a:endParaRPr lang="en-US" sz="1600" dirty="0"/>
                        </a:p>
                      </a:txBody>
                      <a:tcPr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25</a:t>
                          </a:r>
                        </a:p>
                      </a:txBody>
                      <a:tcPr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533294255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7839486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0" name="Google Shape;120;ga2e4b46b51_0_0"/>
          <p:cNvGraphicFramePr/>
          <p:nvPr>
            <p:extLst>
              <p:ext uri="{D42A27DB-BD31-4B8C-83A1-F6EECF244321}">
                <p14:modId xmlns:p14="http://schemas.microsoft.com/office/powerpoint/2010/main" val="1191919159"/>
              </p:ext>
            </p:extLst>
          </p:nvPr>
        </p:nvGraphicFramePr>
        <p:xfrm>
          <a:off x="130628" y="154380"/>
          <a:ext cx="8875586" cy="6602020"/>
        </p:xfrm>
        <a:graphic>
          <a:graphicData uri="http://schemas.openxmlformats.org/drawingml/2006/table">
            <a:tbl>
              <a:tblPr>
                <a:noFill/>
                <a:tableStyleId>{2572A604-6930-44FA-8A8C-41554DEEE212}</a:tableStyleId>
              </a:tblPr>
              <a:tblGrid>
                <a:gridCol w="44377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4377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33945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GB" b="1" dirty="0"/>
                        <a:t>Plotting a Frequency Polygon (1)</a:t>
                      </a:r>
                    </a:p>
                  </a:txBody>
                  <a:tcPr marL="91425" marR="91425" marT="91425" marB="9142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 dirty="0"/>
                    </a:p>
                  </a:txBody>
                  <a:tcPr marL="91425" marR="91425" marT="91425" marB="9142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7956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 dirty="0"/>
                        <a:t>WE DO</a:t>
                      </a:r>
                      <a:endParaRPr sz="1800" dirty="0"/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 dirty="0"/>
                        <a:t>YOU DO</a:t>
                      </a:r>
                      <a:endParaRPr sz="1800" dirty="0"/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40119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lang="en-GB" sz="120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lang="en-GB" sz="120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lang="en-GB" sz="120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lang="en-GB" sz="120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lang="en-GB" sz="120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lang="en-GB" sz="120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lang="en-GB" sz="120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lang="en-GB" sz="120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lang="en-GB" sz="120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lang="en-GB" sz="120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lang="en-GB" sz="120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lang="en-GB" sz="120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lang="en-GB" sz="120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lang="en-GB" sz="120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lang="en-GB" sz="120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lang="en-GB" sz="120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lang="en-GB" sz="120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200" dirty="0"/>
                        <a:t>Write down to co-ordinates of each of the points </a:t>
                      </a:r>
                      <a:r>
                        <a:rPr lang="en-GB" sz="1200" b="1" dirty="0"/>
                        <a:t>A</a:t>
                      </a:r>
                      <a:r>
                        <a:rPr lang="en-GB" sz="1200" b="0" dirty="0"/>
                        <a:t> to </a:t>
                      </a:r>
                      <a:r>
                        <a:rPr lang="en-GB" sz="1200" b="1" dirty="0"/>
                        <a:t>F</a:t>
                      </a:r>
                      <a:r>
                        <a:rPr lang="en-GB" sz="1200" b="0" dirty="0"/>
                        <a:t>.</a:t>
                      </a: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lang="en-GB" sz="120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lang="en-GB" sz="120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lang="en-GB" sz="120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lang="en-GB" sz="120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lang="en-GB" sz="120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200" dirty="0"/>
                        <a:t>What do you notice about where each of the points are marked?</a:t>
                      </a: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lang="en-GB" sz="120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lang="en-GB" sz="120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lang="en-GB" sz="120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200" dirty="0"/>
                        <a:t>Add the </a:t>
                      </a:r>
                      <a:r>
                        <a:rPr lang="en-GB" sz="1200" b="1" u="sng" dirty="0"/>
                        <a:t>frequency polygon</a:t>
                      </a:r>
                      <a:r>
                        <a:rPr lang="en-GB" sz="1200" b="0" u="none" dirty="0"/>
                        <a:t> to the chart.</a:t>
                      </a:r>
                      <a:endParaRPr sz="1200" dirty="0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lang="en-GB" sz="120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lang="en-GB" sz="120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lang="en-GB" sz="120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lang="en-GB" sz="120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lang="en-GB" sz="120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lang="en-GB" sz="120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lang="en-GB" sz="120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lang="en-GB" sz="120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lang="en-GB" sz="120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lang="en-GB" sz="120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lang="en-GB" sz="120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lang="en-GB" sz="120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lang="en-GB" sz="120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lang="en-GB" sz="120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lang="en-GB" sz="120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lang="en-GB" sz="120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lang="en-GB" sz="120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200" dirty="0"/>
                        <a:t>Write down to co-ordinates of each of the points </a:t>
                      </a:r>
                      <a:r>
                        <a:rPr lang="en-GB" sz="1200" b="1" dirty="0"/>
                        <a:t>A</a:t>
                      </a:r>
                      <a:r>
                        <a:rPr lang="en-GB" sz="1200" b="0" dirty="0"/>
                        <a:t> to </a:t>
                      </a:r>
                      <a:r>
                        <a:rPr lang="en-GB" sz="1200" b="1" dirty="0"/>
                        <a:t>F</a:t>
                      </a:r>
                      <a:r>
                        <a:rPr lang="en-GB" sz="1200" b="0" dirty="0"/>
                        <a:t>.</a:t>
                      </a: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lang="en-GB" sz="120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lang="en-GB" sz="120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lang="en-GB" sz="120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lang="en-GB" sz="120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lang="en-GB" sz="120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200" dirty="0"/>
                        <a:t>What do you notice about where each of the points are marked?</a:t>
                      </a: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lang="en-GB" sz="120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lang="en-GB" sz="120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lang="en-GB" sz="120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200" dirty="0"/>
                        <a:t>Add the </a:t>
                      </a:r>
                      <a:r>
                        <a:rPr lang="en-GB" sz="1200" b="1" u="sng" dirty="0"/>
                        <a:t>frequency polygon</a:t>
                      </a:r>
                      <a:r>
                        <a:rPr lang="en-GB" sz="1200" b="0" u="none" dirty="0"/>
                        <a:t> to the chart.</a:t>
                      </a:r>
                      <a:endParaRPr lang="en-GB" sz="1200" i="1" dirty="0"/>
                    </a:p>
                  </a:txBody>
                  <a:tcPr marL="91425" marR="91425" marT="91425" marB="9142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2591210"/>
                  </a:ext>
                </a:extLst>
              </a:tr>
            </a:tbl>
          </a:graphicData>
        </a:graphic>
      </p:graphicFrame>
      <p:pic>
        <p:nvPicPr>
          <p:cNvPr id="3" name="Picture 2" descr="Chart, histogram&#10;&#10;Description automatically generated">
            <a:extLst>
              <a:ext uri="{FF2B5EF4-FFF2-40B4-BE49-F238E27FC236}">
                <a16:creationId xmlns:a16="http://schemas.microsoft.com/office/drawing/2014/main" id="{A7F36567-112A-B94B-B1EB-04D5EC51F7E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0851" y="1193800"/>
            <a:ext cx="3748058" cy="3042682"/>
          </a:xfrm>
          <a:prstGeom prst="rect">
            <a:avLst/>
          </a:prstGeom>
        </p:spPr>
      </p:pic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FF36ABCC-7E63-FE4F-BE87-D7CE38A34CA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2427790"/>
              </p:ext>
            </p:extLst>
          </p:nvPr>
        </p:nvGraphicFramePr>
        <p:xfrm>
          <a:off x="279400" y="4605020"/>
          <a:ext cx="4090959" cy="741680"/>
        </p:xfrm>
        <a:graphic>
          <a:graphicData uri="http://schemas.openxmlformats.org/drawingml/2006/table">
            <a:tbl>
              <a:tblPr firstRow="1" bandRow="1">
                <a:tableStyleId>{2572A604-6930-44FA-8A8C-41554DEEE212}</a:tableStyleId>
              </a:tblPr>
              <a:tblGrid>
                <a:gridCol w="1363653">
                  <a:extLst>
                    <a:ext uri="{9D8B030D-6E8A-4147-A177-3AD203B41FA5}">
                      <a16:colId xmlns:a16="http://schemas.microsoft.com/office/drawing/2014/main" val="2956119566"/>
                    </a:ext>
                  </a:extLst>
                </a:gridCol>
                <a:gridCol w="1363653">
                  <a:extLst>
                    <a:ext uri="{9D8B030D-6E8A-4147-A177-3AD203B41FA5}">
                      <a16:colId xmlns:a16="http://schemas.microsoft.com/office/drawing/2014/main" val="1443016734"/>
                    </a:ext>
                  </a:extLst>
                </a:gridCol>
                <a:gridCol w="1363653">
                  <a:extLst>
                    <a:ext uri="{9D8B030D-6E8A-4147-A177-3AD203B41FA5}">
                      <a16:colId xmlns:a16="http://schemas.microsoft.com/office/drawing/2014/main" val="11815078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A (        ,        )</a:t>
                      </a:r>
                    </a:p>
                  </a:txBody>
                  <a:tcPr anchor="ctr">
                    <a:lnL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cs typeface="Arial"/>
                          <a:sym typeface="Arial"/>
                        </a:rPr>
                        <a:t>B (        ,        )</a:t>
                      </a:r>
                    </a:p>
                  </a:txBody>
                  <a:tcPr anchor="ctr">
                    <a:lnL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cs typeface="Arial"/>
                          <a:sym typeface="Arial"/>
                        </a:rPr>
                        <a:t>C (        ,        )</a:t>
                      </a:r>
                    </a:p>
                  </a:txBody>
                  <a:tcPr anchor="ctr">
                    <a:lnL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574524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b="1" dirty="0"/>
                        <a:t>D (        ,        )</a:t>
                      </a:r>
                    </a:p>
                  </a:txBody>
                  <a:tcPr anchor="ctr">
                    <a:lnL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cs typeface="Arial"/>
                          <a:sym typeface="Arial"/>
                        </a:rPr>
                        <a:t>E (        ,        )</a:t>
                      </a:r>
                    </a:p>
                  </a:txBody>
                  <a:tcPr anchor="ctr">
                    <a:lnL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kumimoji="0" lang="en-US" sz="14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/>
                        <a:cs typeface="Arial"/>
                        <a:sym typeface="Arial"/>
                      </a:endParaRPr>
                    </a:p>
                  </a:txBody>
                  <a:tcPr anchor="ctr">
                    <a:lnL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80965309"/>
                  </a:ext>
                </a:extLst>
              </a:tr>
            </a:tbl>
          </a:graphicData>
        </a:graphic>
      </p:graphicFrame>
      <p:pic>
        <p:nvPicPr>
          <p:cNvPr id="6" name="Picture 5" descr="Chart, histogram&#10;&#10;Description automatically generated">
            <a:extLst>
              <a:ext uri="{FF2B5EF4-FFF2-40B4-BE49-F238E27FC236}">
                <a16:creationId xmlns:a16="http://schemas.microsoft.com/office/drawing/2014/main" id="{EE86234B-80F3-954F-8B8D-0AE0E55DF96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45093" y="1193800"/>
            <a:ext cx="3647625" cy="3042682"/>
          </a:xfrm>
          <a:prstGeom prst="rect">
            <a:avLst/>
          </a:prstGeom>
        </p:spPr>
      </p:pic>
      <p:graphicFrame>
        <p:nvGraphicFramePr>
          <p:cNvPr id="13" name="Table 4">
            <a:extLst>
              <a:ext uri="{FF2B5EF4-FFF2-40B4-BE49-F238E27FC236}">
                <a16:creationId xmlns:a16="http://schemas.microsoft.com/office/drawing/2014/main" id="{62BC28CF-82D9-9244-A367-301B8CF4B11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745015"/>
              </p:ext>
            </p:extLst>
          </p:nvPr>
        </p:nvGraphicFramePr>
        <p:xfrm>
          <a:off x="4735543" y="4605020"/>
          <a:ext cx="4090959" cy="741680"/>
        </p:xfrm>
        <a:graphic>
          <a:graphicData uri="http://schemas.openxmlformats.org/drawingml/2006/table">
            <a:tbl>
              <a:tblPr firstRow="1" bandRow="1">
                <a:tableStyleId>{2572A604-6930-44FA-8A8C-41554DEEE212}</a:tableStyleId>
              </a:tblPr>
              <a:tblGrid>
                <a:gridCol w="1363653">
                  <a:extLst>
                    <a:ext uri="{9D8B030D-6E8A-4147-A177-3AD203B41FA5}">
                      <a16:colId xmlns:a16="http://schemas.microsoft.com/office/drawing/2014/main" val="2956119566"/>
                    </a:ext>
                  </a:extLst>
                </a:gridCol>
                <a:gridCol w="1363653">
                  <a:extLst>
                    <a:ext uri="{9D8B030D-6E8A-4147-A177-3AD203B41FA5}">
                      <a16:colId xmlns:a16="http://schemas.microsoft.com/office/drawing/2014/main" val="1443016734"/>
                    </a:ext>
                  </a:extLst>
                </a:gridCol>
                <a:gridCol w="1363653">
                  <a:extLst>
                    <a:ext uri="{9D8B030D-6E8A-4147-A177-3AD203B41FA5}">
                      <a16:colId xmlns:a16="http://schemas.microsoft.com/office/drawing/2014/main" val="11815078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A (        ,        )</a:t>
                      </a:r>
                    </a:p>
                  </a:txBody>
                  <a:tcPr anchor="ctr">
                    <a:lnL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cs typeface="Arial"/>
                          <a:sym typeface="Arial"/>
                        </a:rPr>
                        <a:t>B (        ,        )</a:t>
                      </a:r>
                    </a:p>
                  </a:txBody>
                  <a:tcPr anchor="ctr">
                    <a:lnL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cs typeface="Arial"/>
                          <a:sym typeface="Arial"/>
                        </a:rPr>
                        <a:t>C (        ,        )</a:t>
                      </a:r>
                    </a:p>
                  </a:txBody>
                  <a:tcPr anchor="ctr">
                    <a:lnL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574524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b="1" dirty="0"/>
                        <a:t>D (        ,        )</a:t>
                      </a:r>
                    </a:p>
                  </a:txBody>
                  <a:tcPr anchor="ctr">
                    <a:lnL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cs typeface="Arial"/>
                          <a:sym typeface="Arial"/>
                        </a:rPr>
                        <a:t>E (        ,        )</a:t>
                      </a:r>
                    </a:p>
                  </a:txBody>
                  <a:tcPr anchor="ctr">
                    <a:lnL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kumimoji="0" lang="en-US" sz="14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/>
                        <a:cs typeface="Arial"/>
                        <a:sym typeface="Arial"/>
                      </a:endParaRPr>
                    </a:p>
                  </a:txBody>
                  <a:tcPr anchor="ctr">
                    <a:lnL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809653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062743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0" name="Google Shape;120;ga2e4b46b51_0_0"/>
          <p:cNvGraphicFramePr/>
          <p:nvPr>
            <p:extLst>
              <p:ext uri="{D42A27DB-BD31-4B8C-83A1-F6EECF244321}">
                <p14:modId xmlns:p14="http://schemas.microsoft.com/office/powerpoint/2010/main" val="4043400304"/>
              </p:ext>
            </p:extLst>
          </p:nvPr>
        </p:nvGraphicFramePr>
        <p:xfrm>
          <a:off x="130628" y="154380"/>
          <a:ext cx="8875586" cy="6561241"/>
        </p:xfrm>
        <a:graphic>
          <a:graphicData uri="http://schemas.openxmlformats.org/drawingml/2006/table">
            <a:tbl>
              <a:tblPr>
                <a:noFill/>
                <a:tableStyleId>{2572A604-6930-44FA-8A8C-41554DEEE212}</a:tableStyleId>
              </a:tblPr>
              <a:tblGrid>
                <a:gridCol w="44377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4377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33945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GB" b="1" dirty="0"/>
                        <a:t>Plotting a Frequency Polygon (2)</a:t>
                      </a:r>
                    </a:p>
                  </a:txBody>
                  <a:tcPr marL="91425" marR="91425" marT="91425" marB="9142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 dirty="0"/>
                    </a:p>
                  </a:txBody>
                  <a:tcPr marL="91425" marR="91425" marT="91425" marB="9142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7956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/>
                        <a:t>WE DO</a:t>
                      </a:r>
                      <a:endParaRPr sz="1800"/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 dirty="0"/>
                        <a:t>YOU DO</a:t>
                      </a:r>
                      <a:endParaRPr sz="1800" dirty="0"/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1894">
                <a:tc gridSpan="2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200" dirty="0"/>
                        <a:t>The data below represents the </a:t>
                      </a:r>
                      <a:r>
                        <a:rPr lang="en-GB" sz="1200" b="1" dirty="0"/>
                        <a:t>height</a:t>
                      </a:r>
                      <a:r>
                        <a:rPr lang="en-GB" sz="1200" dirty="0"/>
                        <a:t> of some students in two Year 6 classes (6A and 6B) measured in feet.</a:t>
                      </a: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200" dirty="0"/>
                        <a:t>Draw two frequency diagrams on each axes below, one for boys and one for girls.</a:t>
                      </a:r>
                      <a:endParaRPr sz="1200" dirty="0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  <a:tabLst/>
                        <a:defRPr/>
                      </a:pPr>
                      <a:endParaRPr lang="en-GB" i="1" dirty="0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5073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400" dirty="0"/>
                        <a:t>Class 6A</a:t>
                      </a:r>
                      <a:endParaRPr sz="1400" dirty="0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  <a:tabLst/>
                        <a:defRPr/>
                      </a:pPr>
                      <a:r>
                        <a:rPr lang="en-GB" i="0" dirty="0"/>
                        <a:t>Class 6B</a:t>
                      </a:r>
                    </a:p>
                  </a:txBody>
                  <a:tcPr marL="91425" marR="91425" marT="91425" marB="9142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2591210"/>
                  </a:ext>
                </a:extLst>
              </a:tr>
            </a:tbl>
          </a:graphicData>
        </a:graphic>
      </p:graphicFrame>
      <p:pic>
        <p:nvPicPr>
          <p:cNvPr id="4" name="Picture 10" descr="Printable Graph Papers and Grid Templates">
            <a:extLst>
              <a:ext uri="{FF2B5EF4-FFF2-40B4-BE49-F238E27FC236}">
                <a16:creationId xmlns:a16="http://schemas.microsoft.com/office/drawing/2014/main" id="{EEC8B3C7-4356-6840-88E4-E6EA8DACB68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625" b="17042"/>
          <a:stretch/>
        </p:blipFill>
        <p:spPr bwMode="auto">
          <a:xfrm>
            <a:off x="964504" y="3628774"/>
            <a:ext cx="3042792" cy="29143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" name="Table 2">
                <a:extLst>
                  <a:ext uri="{FF2B5EF4-FFF2-40B4-BE49-F238E27FC236}">
                    <a16:creationId xmlns:a16="http://schemas.microsoft.com/office/drawing/2014/main" id="{FD9A2945-25E7-E840-8456-5A0586AFEFC8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447005386"/>
                  </p:ext>
                </p:extLst>
              </p:nvPr>
            </p:nvGraphicFramePr>
            <p:xfrm>
              <a:off x="535906" y="1995554"/>
              <a:ext cx="3607496" cy="1645920"/>
            </p:xfrm>
            <a:graphic>
              <a:graphicData uri="http://schemas.openxmlformats.org/drawingml/2006/table">
                <a:tbl>
                  <a:tblPr firstRow="1" bandRow="1">
                    <a:tableStyleId>{2572A604-6930-44FA-8A8C-41554DEEE212}</a:tableStyleId>
                  </a:tblPr>
                  <a:tblGrid>
                    <a:gridCol w="901874">
                      <a:extLst>
                        <a:ext uri="{9D8B030D-6E8A-4147-A177-3AD203B41FA5}">
                          <a16:colId xmlns:a16="http://schemas.microsoft.com/office/drawing/2014/main" val="1644682084"/>
                        </a:ext>
                      </a:extLst>
                    </a:gridCol>
                    <a:gridCol w="901874">
                      <a:extLst>
                        <a:ext uri="{9D8B030D-6E8A-4147-A177-3AD203B41FA5}">
                          <a16:colId xmlns:a16="http://schemas.microsoft.com/office/drawing/2014/main" val="124868276"/>
                        </a:ext>
                      </a:extLst>
                    </a:gridCol>
                    <a:gridCol w="901874">
                      <a:extLst>
                        <a:ext uri="{9D8B030D-6E8A-4147-A177-3AD203B41FA5}">
                          <a16:colId xmlns:a16="http://schemas.microsoft.com/office/drawing/2014/main" val="3345243630"/>
                        </a:ext>
                      </a:extLst>
                    </a:gridCol>
                    <a:gridCol w="901874">
                      <a:extLst>
                        <a:ext uri="{9D8B030D-6E8A-4147-A177-3AD203B41FA5}">
                          <a16:colId xmlns:a16="http://schemas.microsoft.com/office/drawing/2014/main" val="3371354521"/>
                        </a:ext>
                      </a:extLst>
                    </a:gridCol>
                  </a:tblGrid>
                  <a:tr h="19992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b="1" dirty="0"/>
                            <a:t>Height </a:t>
                          </a:r>
                          <a14:m>
                            <m:oMath xmlns:m="http://schemas.openxmlformats.org/officeDocument/2006/math">
                              <m:r>
                                <a:rPr lang="en-GB" sz="1200" b="1" i="1" smtClean="0">
                                  <a:latin typeface="Cambria Math" panose="02040503050406030204" pitchFamily="18" charset="0"/>
                                </a:rPr>
                                <m:t>𝒉</m:t>
                              </m:r>
                            </m:oMath>
                          </a14:m>
                          <a:endParaRPr lang="en-US" sz="1200" b="1" dirty="0"/>
                        </a:p>
                      </a:txBody>
                      <a:tcPr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200" b="1" dirty="0"/>
                        </a:p>
                      </a:txBody>
                      <a:tcPr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b="1" dirty="0"/>
                            <a:t>Boys</a:t>
                          </a:r>
                        </a:p>
                      </a:txBody>
                      <a:tcPr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b="1" dirty="0"/>
                            <a:t>Girls</a:t>
                          </a:r>
                        </a:p>
                      </a:txBody>
                      <a:tcPr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54511408"/>
                      </a:ext>
                    </a:extLst>
                  </a:tr>
                  <a:tr h="199924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SzTx/>
                            <a:buFont typeface="Arial"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</a:rPr>
                                  <m:t>2≤</m:t>
                                </m:r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</a:rPr>
                                  <m:t>h</m:t>
                                </m:r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</a:rPr>
                                  <m:t>&lt;3</m:t>
                                </m:r>
                              </m:oMath>
                            </m:oMathPara>
                          </a14:m>
                          <a:endParaRPr lang="en-US" sz="1200" dirty="0"/>
                        </a:p>
                      </a:txBody>
                      <a:tcPr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200" dirty="0"/>
                        </a:p>
                      </a:txBody>
                      <a:tcPr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1</a:t>
                          </a:r>
                        </a:p>
                      </a:txBody>
                      <a:tcPr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2</a:t>
                          </a:r>
                        </a:p>
                      </a:txBody>
                      <a:tcPr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271209293"/>
                      </a:ext>
                    </a:extLst>
                  </a:tr>
                  <a:tr h="199924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SzTx/>
                            <a:buFont typeface="Arial"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200" b="0" i="1" u="none" strike="noStrike" kern="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00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sym typeface="Arial"/>
                                  </a:rPr>
                                  <m:t>3≤</m:t>
                                </m:r>
                                <m:r>
                                  <a:rPr kumimoji="0" lang="en-GB" sz="1200" b="0" i="1" u="none" strike="noStrike" kern="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00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sym typeface="Arial"/>
                                  </a:rPr>
                                  <m:t>h</m:t>
                                </m:r>
                                <m:r>
                                  <a:rPr kumimoji="0" lang="en-GB" sz="1200" b="0" i="1" u="none" strike="noStrike" kern="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00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sym typeface="Arial"/>
                                  </a:rPr>
                                  <m:t>&lt;4</m:t>
                                </m:r>
                              </m:oMath>
                            </m:oMathPara>
                          </a14:m>
                          <a:endParaRPr kumimoji="0" lang="en-US" sz="1200" b="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Arial"/>
                            <a:cs typeface="Arial"/>
                            <a:sym typeface="Arial"/>
                          </a:endParaRPr>
                        </a:p>
                      </a:txBody>
                      <a:tcPr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200" dirty="0"/>
                        </a:p>
                      </a:txBody>
                      <a:tcPr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2</a:t>
                          </a:r>
                        </a:p>
                      </a:txBody>
                      <a:tcPr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1</a:t>
                          </a:r>
                        </a:p>
                      </a:txBody>
                      <a:tcPr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064630950"/>
                      </a:ext>
                    </a:extLst>
                  </a:tr>
                  <a:tr h="199924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SzTx/>
                            <a:buFont typeface="Arial"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200" b="0" i="1" u="none" strike="noStrike" kern="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00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sym typeface="Arial"/>
                                  </a:rPr>
                                  <m:t>4≤</m:t>
                                </m:r>
                                <m:r>
                                  <a:rPr kumimoji="0" lang="en-GB" sz="1200" b="0" i="1" u="none" strike="noStrike" kern="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00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sym typeface="Arial"/>
                                  </a:rPr>
                                  <m:t>h</m:t>
                                </m:r>
                                <m:r>
                                  <a:rPr kumimoji="0" lang="en-GB" sz="1200" b="0" i="1" u="none" strike="noStrike" kern="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00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sym typeface="Arial"/>
                                  </a:rPr>
                                  <m:t>&lt;5</m:t>
                                </m:r>
                              </m:oMath>
                            </m:oMathPara>
                          </a14:m>
                          <a:endParaRPr kumimoji="0" lang="en-US" sz="1200" b="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Arial"/>
                            <a:cs typeface="Arial"/>
                            <a:sym typeface="Arial"/>
                          </a:endParaRPr>
                        </a:p>
                      </a:txBody>
                      <a:tcPr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200" dirty="0"/>
                        </a:p>
                      </a:txBody>
                      <a:tcPr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7</a:t>
                          </a:r>
                        </a:p>
                      </a:txBody>
                      <a:tcPr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8</a:t>
                          </a:r>
                        </a:p>
                      </a:txBody>
                      <a:tcPr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19996133"/>
                      </a:ext>
                    </a:extLst>
                  </a:tr>
                  <a:tr h="199924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SzTx/>
                            <a:buFont typeface="Arial"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</a:rPr>
                                  <m:t>5≤</m:t>
                                </m:r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</a:rPr>
                                  <m:t>h</m:t>
                                </m:r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</a:rPr>
                                  <m:t>&lt;6</m:t>
                                </m:r>
                              </m:oMath>
                            </m:oMathPara>
                          </a14:m>
                          <a:endParaRPr lang="en-US" sz="1200" dirty="0"/>
                        </a:p>
                      </a:txBody>
                      <a:tcPr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200" dirty="0"/>
                        </a:p>
                      </a:txBody>
                      <a:tcPr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4</a:t>
                          </a:r>
                        </a:p>
                      </a:txBody>
                      <a:tcPr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3</a:t>
                          </a:r>
                        </a:p>
                      </a:txBody>
                      <a:tcPr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554214348"/>
                      </a:ext>
                    </a:extLst>
                  </a:tr>
                  <a:tr h="199924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SzTx/>
                            <a:buFont typeface="Arial"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</a:rPr>
                                  <m:t>6≤</m:t>
                                </m:r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</a:rPr>
                                  <m:t>h</m:t>
                                </m:r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</a:rPr>
                                  <m:t>&lt;7</m:t>
                                </m:r>
                              </m:oMath>
                            </m:oMathPara>
                          </a14:m>
                          <a:endParaRPr lang="en-US" sz="1200" dirty="0"/>
                        </a:p>
                      </a:txBody>
                      <a:tcPr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200" dirty="0"/>
                        </a:p>
                      </a:txBody>
                      <a:tcPr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3</a:t>
                          </a:r>
                        </a:p>
                      </a:txBody>
                      <a:tcPr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0</a:t>
                          </a:r>
                        </a:p>
                      </a:txBody>
                      <a:tcPr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533294255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" name="Table 2">
                <a:extLst>
                  <a:ext uri="{FF2B5EF4-FFF2-40B4-BE49-F238E27FC236}">
                    <a16:creationId xmlns:a16="http://schemas.microsoft.com/office/drawing/2014/main" id="{FD9A2945-25E7-E840-8456-5A0586AFEFC8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447005386"/>
                  </p:ext>
                </p:extLst>
              </p:nvPr>
            </p:nvGraphicFramePr>
            <p:xfrm>
              <a:off x="535906" y="1995554"/>
              <a:ext cx="3607496" cy="1645920"/>
            </p:xfrm>
            <a:graphic>
              <a:graphicData uri="http://schemas.openxmlformats.org/drawingml/2006/table">
                <a:tbl>
                  <a:tblPr firstRow="1" bandRow="1">
                    <a:tableStyleId>{2572A604-6930-44FA-8A8C-41554DEEE212}</a:tableStyleId>
                  </a:tblPr>
                  <a:tblGrid>
                    <a:gridCol w="901874">
                      <a:extLst>
                        <a:ext uri="{9D8B030D-6E8A-4147-A177-3AD203B41FA5}">
                          <a16:colId xmlns:a16="http://schemas.microsoft.com/office/drawing/2014/main" val="1644682084"/>
                        </a:ext>
                      </a:extLst>
                    </a:gridCol>
                    <a:gridCol w="901874">
                      <a:extLst>
                        <a:ext uri="{9D8B030D-6E8A-4147-A177-3AD203B41FA5}">
                          <a16:colId xmlns:a16="http://schemas.microsoft.com/office/drawing/2014/main" val="124868276"/>
                        </a:ext>
                      </a:extLst>
                    </a:gridCol>
                    <a:gridCol w="901874">
                      <a:extLst>
                        <a:ext uri="{9D8B030D-6E8A-4147-A177-3AD203B41FA5}">
                          <a16:colId xmlns:a16="http://schemas.microsoft.com/office/drawing/2014/main" val="3345243630"/>
                        </a:ext>
                      </a:extLst>
                    </a:gridCol>
                    <a:gridCol w="901874">
                      <a:extLst>
                        <a:ext uri="{9D8B030D-6E8A-4147-A177-3AD203B41FA5}">
                          <a16:colId xmlns:a16="http://schemas.microsoft.com/office/drawing/2014/main" val="3371354521"/>
                        </a:ext>
                      </a:extLst>
                    </a:gridCol>
                  </a:tblGrid>
                  <a:tr h="27432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1408" t="-4545" r="-301408" b="-50909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200" b="1" dirty="0"/>
                        </a:p>
                      </a:txBody>
                      <a:tcPr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b="1" dirty="0"/>
                            <a:t>Boys</a:t>
                          </a:r>
                        </a:p>
                      </a:txBody>
                      <a:tcPr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b="1" dirty="0"/>
                            <a:t>Girls</a:t>
                          </a:r>
                        </a:p>
                      </a:txBody>
                      <a:tcPr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54511408"/>
                      </a:ext>
                    </a:extLst>
                  </a:tr>
                  <a:tr h="27432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1408" t="-109524" r="-301408" b="-433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200" dirty="0"/>
                        </a:p>
                      </a:txBody>
                      <a:tcPr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1</a:t>
                          </a:r>
                        </a:p>
                      </a:txBody>
                      <a:tcPr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2</a:t>
                          </a:r>
                        </a:p>
                      </a:txBody>
                      <a:tcPr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271209293"/>
                      </a:ext>
                    </a:extLst>
                  </a:tr>
                  <a:tr h="27432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1408" t="-200000" r="-301408" b="-31363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200" dirty="0"/>
                        </a:p>
                      </a:txBody>
                      <a:tcPr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2</a:t>
                          </a:r>
                        </a:p>
                      </a:txBody>
                      <a:tcPr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1</a:t>
                          </a:r>
                        </a:p>
                      </a:txBody>
                      <a:tcPr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064630950"/>
                      </a:ext>
                    </a:extLst>
                  </a:tr>
                  <a:tr h="27432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1408" t="-300000" r="-301408" b="-21363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200" dirty="0"/>
                        </a:p>
                      </a:txBody>
                      <a:tcPr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7</a:t>
                          </a:r>
                        </a:p>
                      </a:txBody>
                      <a:tcPr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8</a:t>
                          </a:r>
                        </a:p>
                      </a:txBody>
                      <a:tcPr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19996133"/>
                      </a:ext>
                    </a:extLst>
                  </a:tr>
                  <a:tr h="27432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1408" t="-419048" r="-301408" b="-12381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200" dirty="0"/>
                        </a:p>
                      </a:txBody>
                      <a:tcPr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4</a:t>
                          </a:r>
                        </a:p>
                      </a:txBody>
                      <a:tcPr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3</a:t>
                          </a:r>
                        </a:p>
                      </a:txBody>
                      <a:tcPr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554214348"/>
                      </a:ext>
                    </a:extLst>
                  </a:tr>
                  <a:tr h="27432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1408" t="-495455" r="-301408" b="-1818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200" dirty="0"/>
                        </a:p>
                      </a:txBody>
                      <a:tcPr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3</a:t>
                          </a:r>
                        </a:p>
                      </a:txBody>
                      <a:tcPr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0</a:t>
                          </a:r>
                        </a:p>
                      </a:txBody>
                      <a:tcPr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533294255"/>
                      </a:ext>
                    </a:extLst>
                  </a:tr>
                </a:tbl>
              </a:graphicData>
            </a:graphic>
          </p:graphicFrame>
        </mc:Fallback>
      </mc:AlternateContent>
      <p:pic>
        <p:nvPicPr>
          <p:cNvPr id="5" name="Picture 10" descr="Printable Graph Papers and Grid Templates">
            <a:extLst>
              <a:ext uri="{FF2B5EF4-FFF2-40B4-BE49-F238E27FC236}">
                <a16:creationId xmlns:a16="http://schemas.microsoft.com/office/drawing/2014/main" id="{548ACB36-ACCA-5645-980F-F763EE3F04B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625" b="17042"/>
          <a:stretch/>
        </p:blipFill>
        <p:spPr bwMode="auto">
          <a:xfrm>
            <a:off x="5470350" y="3628774"/>
            <a:ext cx="3042792" cy="29143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7" name="Table 2">
                <a:extLst>
                  <a:ext uri="{FF2B5EF4-FFF2-40B4-BE49-F238E27FC236}">
                    <a16:creationId xmlns:a16="http://schemas.microsoft.com/office/drawing/2014/main" id="{AA4F567F-98E9-2D48-80A9-EC59BE202F31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165425624"/>
                  </p:ext>
                </p:extLst>
              </p:nvPr>
            </p:nvGraphicFramePr>
            <p:xfrm>
              <a:off x="5072230" y="1995554"/>
              <a:ext cx="3535864" cy="1645920"/>
            </p:xfrm>
            <a:graphic>
              <a:graphicData uri="http://schemas.openxmlformats.org/drawingml/2006/table">
                <a:tbl>
                  <a:tblPr firstRow="1" bandRow="1">
                    <a:tableStyleId>{2572A604-6930-44FA-8A8C-41554DEEE212}</a:tableStyleId>
                  </a:tblPr>
                  <a:tblGrid>
                    <a:gridCol w="883966">
                      <a:extLst>
                        <a:ext uri="{9D8B030D-6E8A-4147-A177-3AD203B41FA5}">
                          <a16:colId xmlns:a16="http://schemas.microsoft.com/office/drawing/2014/main" val="1644682084"/>
                        </a:ext>
                      </a:extLst>
                    </a:gridCol>
                    <a:gridCol w="883966">
                      <a:extLst>
                        <a:ext uri="{9D8B030D-6E8A-4147-A177-3AD203B41FA5}">
                          <a16:colId xmlns:a16="http://schemas.microsoft.com/office/drawing/2014/main" val="983181781"/>
                        </a:ext>
                      </a:extLst>
                    </a:gridCol>
                    <a:gridCol w="883966">
                      <a:extLst>
                        <a:ext uri="{9D8B030D-6E8A-4147-A177-3AD203B41FA5}">
                          <a16:colId xmlns:a16="http://schemas.microsoft.com/office/drawing/2014/main" val="3345243630"/>
                        </a:ext>
                      </a:extLst>
                    </a:gridCol>
                    <a:gridCol w="883966">
                      <a:extLst>
                        <a:ext uri="{9D8B030D-6E8A-4147-A177-3AD203B41FA5}">
                          <a16:colId xmlns:a16="http://schemas.microsoft.com/office/drawing/2014/main" val="3371354521"/>
                        </a:ext>
                      </a:extLst>
                    </a:gridCol>
                  </a:tblGrid>
                  <a:tr h="19992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b="1" dirty="0"/>
                            <a:t>Height </a:t>
                          </a:r>
                          <a14:m>
                            <m:oMath xmlns:m="http://schemas.openxmlformats.org/officeDocument/2006/math">
                              <m:r>
                                <a:rPr lang="en-GB" sz="1200" b="1" i="1" smtClean="0">
                                  <a:latin typeface="Cambria Math" panose="02040503050406030204" pitchFamily="18" charset="0"/>
                                </a:rPr>
                                <m:t>𝒉</m:t>
                              </m:r>
                            </m:oMath>
                          </a14:m>
                          <a:endParaRPr lang="en-US" sz="1200" b="1" dirty="0"/>
                        </a:p>
                      </a:txBody>
                      <a:tcPr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200" b="1" dirty="0"/>
                        </a:p>
                      </a:txBody>
                      <a:tcPr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b="1" dirty="0"/>
                            <a:t>Boys</a:t>
                          </a:r>
                        </a:p>
                      </a:txBody>
                      <a:tcPr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b="1" dirty="0"/>
                            <a:t>Girls</a:t>
                          </a:r>
                        </a:p>
                      </a:txBody>
                      <a:tcPr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54511408"/>
                      </a:ext>
                    </a:extLst>
                  </a:tr>
                  <a:tr h="199924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SzTx/>
                            <a:buFont typeface="Arial"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</a:rPr>
                                  <m:t>2≤</m:t>
                                </m:r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</a:rPr>
                                  <m:t>h</m:t>
                                </m:r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</a:rPr>
                                  <m:t>&lt;3</m:t>
                                </m:r>
                              </m:oMath>
                            </m:oMathPara>
                          </a14:m>
                          <a:endParaRPr lang="en-US" sz="1200" dirty="0"/>
                        </a:p>
                      </a:txBody>
                      <a:tcPr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200" dirty="0"/>
                        </a:p>
                      </a:txBody>
                      <a:tcPr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3</a:t>
                          </a:r>
                        </a:p>
                      </a:txBody>
                      <a:tcPr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0</a:t>
                          </a:r>
                        </a:p>
                      </a:txBody>
                      <a:tcPr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271209293"/>
                      </a:ext>
                    </a:extLst>
                  </a:tr>
                  <a:tr h="199924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SzTx/>
                            <a:buFont typeface="Arial"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200" b="0" i="1" u="none" strike="noStrike" kern="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00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sym typeface="Arial"/>
                                  </a:rPr>
                                  <m:t>3≤</m:t>
                                </m:r>
                                <m:r>
                                  <a:rPr kumimoji="0" lang="en-GB" sz="1200" b="0" i="1" u="none" strike="noStrike" kern="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00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sym typeface="Arial"/>
                                  </a:rPr>
                                  <m:t>h</m:t>
                                </m:r>
                                <m:r>
                                  <a:rPr kumimoji="0" lang="en-GB" sz="1200" b="0" i="1" u="none" strike="noStrike" kern="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00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sym typeface="Arial"/>
                                  </a:rPr>
                                  <m:t>&lt;4</m:t>
                                </m:r>
                              </m:oMath>
                            </m:oMathPara>
                          </a14:m>
                          <a:endParaRPr kumimoji="0" lang="en-US" sz="1200" b="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Arial"/>
                            <a:cs typeface="Arial"/>
                            <a:sym typeface="Arial"/>
                          </a:endParaRPr>
                        </a:p>
                      </a:txBody>
                      <a:tcPr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200" dirty="0"/>
                        </a:p>
                      </a:txBody>
                      <a:tcPr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2</a:t>
                          </a:r>
                        </a:p>
                      </a:txBody>
                      <a:tcPr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5</a:t>
                          </a:r>
                        </a:p>
                      </a:txBody>
                      <a:tcPr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064630950"/>
                      </a:ext>
                    </a:extLst>
                  </a:tr>
                  <a:tr h="199924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SzTx/>
                            <a:buFont typeface="Arial"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200" b="0" i="1" u="none" strike="noStrike" kern="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00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sym typeface="Arial"/>
                                  </a:rPr>
                                  <m:t>4≤</m:t>
                                </m:r>
                                <m:r>
                                  <a:rPr kumimoji="0" lang="en-GB" sz="1200" b="0" i="1" u="none" strike="noStrike" kern="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00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sym typeface="Arial"/>
                                  </a:rPr>
                                  <m:t>h</m:t>
                                </m:r>
                                <m:r>
                                  <a:rPr kumimoji="0" lang="en-GB" sz="1200" b="0" i="1" u="none" strike="noStrike" kern="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00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sym typeface="Arial"/>
                                  </a:rPr>
                                  <m:t>&lt;5</m:t>
                                </m:r>
                              </m:oMath>
                            </m:oMathPara>
                          </a14:m>
                          <a:endParaRPr kumimoji="0" lang="en-US" sz="1200" b="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Arial"/>
                            <a:cs typeface="Arial"/>
                            <a:sym typeface="Arial"/>
                          </a:endParaRPr>
                        </a:p>
                      </a:txBody>
                      <a:tcPr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200" dirty="0"/>
                        </a:p>
                      </a:txBody>
                      <a:tcPr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8</a:t>
                          </a:r>
                        </a:p>
                      </a:txBody>
                      <a:tcPr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6</a:t>
                          </a:r>
                        </a:p>
                      </a:txBody>
                      <a:tcPr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19996133"/>
                      </a:ext>
                    </a:extLst>
                  </a:tr>
                  <a:tr h="199924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SzTx/>
                            <a:buFont typeface="Arial"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</a:rPr>
                                  <m:t>5≤</m:t>
                                </m:r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</a:rPr>
                                  <m:t>h</m:t>
                                </m:r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</a:rPr>
                                  <m:t>&lt;6</m:t>
                                </m:r>
                              </m:oMath>
                            </m:oMathPara>
                          </a14:m>
                          <a:endParaRPr lang="en-US" sz="1200" dirty="0"/>
                        </a:p>
                      </a:txBody>
                      <a:tcPr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200" dirty="0"/>
                        </a:p>
                      </a:txBody>
                      <a:tcPr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1</a:t>
                          </a:r>
                        </a:p>
                      </a:txBody>
                      <a:tcPr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4</a:t>
                          </a:r>
                        </a:p>
                      </a:txBody>
                      <a:tcPr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554214348"/>
                      </a:ext>
                    </a:extLst>
                  </a:tr>
                  <a:tr h="199924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SzTx/>
                            <a:buFont typeface="Arial"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</a:rPr>
                                  <m:t>6≤</m:t>
                                </m:r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</a:rPr>
                                  <m:t>h</m:t>
                                </m:r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</a:rPr>
                                  <m:t>&lt;7</m:t>
                                </m:r>
                              </m:oMath>
                            </m:oMathPara>
                          </a14:m>
                          <a:endParaRPr lang="en-US" sz="1200" dirty="0"/>
                        </a:p>
                      </a:txBody>
                      <a:tcPr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200" dirty="0"/>
                        </a:p>
                      </a:txBody>
                      <a:tcPr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2</a:t>
                          </a:r>
                        </a:p>
                      </a:txBody>
                      <a:tcPr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1</a:t>
                          </a:r>
                        </a:p>
                      </a:txBody>
                      <a:tcPr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533294255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7" name="Table 2">
                <a:extLst>
                  <a:ext uri="{FF2B5EF4-FFF2-40B4-BE49-F238E27FC236}">
                    <a16:creationId xmlns:a16="http://schemas.microsoft.com/office/drawing/2014/main" id="{AA4F567F-98E9-2D48-80A9-EC59BE202F31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165425624"/>
                  </p:ext>
                </p:extLst>
              </p:nvPr>
            </p:nvGraphicFramePr>
            <p:xfrm>
              <a:off x="5072230" y="1995554"/>
              <a:ext cx="3535864" cy="1645920"/>
            </p:xfrm>
            <a:graphic>
              <a:graphicData uri="http://schemas.openxmlformats.org/drawingml/2006/table">
                <a:tbl>
                  <a:tblPr firstRow="1" bandRow="1">
                    <a:tableStyleId>{2572A604-6930-44FA-8A8C-41554DEEE212}</a:tableStyleId>
                  </a:tblPr>
                  <a:tblGrid>
                    <a:gridCol w="883966">
                      <a:extLst>
                        <a:ext uri="{9D8B030D-6E8A-4147-A177-3AD203B41FA5}">
                          <a16:colId xmlns:a16="http://schemas.microsoft.com/office/drawing/2014/main" val="1644682084"/>
                        </a:ext>
                      </a:extLst>
                    </a:gridCol>
                    <a:gridCol w="883966">
                      <a:extLst>
                        <a:ext uri="{9D8B030D-6E8A-4147-A177-3AD203B41FA5}">
                          <a16:colId xmlns:a16="http://schemas.microsoft.com/office/drawing/2014/main" val="983181781"/>
                        </a:ext>
                      </a:extLst>
                    </a:gridCol>
                    <a:gridCol w="883966">
                      <a:extLst>
                        <a:ext uri="{9D8B030D-6E8A-4147-A177-3AD203B41FA5}">
                          <a16:colId xmlns:a16="http://schemas.microsoft.com/office/drawing/2014/main" val="3345243630"/>
                        </a:ext>
                      </a:extLst>
                    </a:gridCol>
                    <a:gridCol w="883966">
                      <a:extLst>
                        <a:ext uri="{9D8B030D-6E8A-4147-A177-3AD203B41FA5}">
                          <a16:colId xmlns:a16="http://schemas.microsoft.com/office/drawing/2014/main" val="3371354521"/>
                        </a:ext>
                      </a:extLst>
                    </a:gridCol>
                  </a:tblGrid>
                  <a:tr h="27432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1429" t="-4545" r="-300000" b="-50909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200" b="1" dirty="0"/>
                        </a:p>
                      </a:txBody>
                      <a:tcPr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b="1" dirty="0"/>
                            <a:t>Boys</a:t>
                          </a:r>
                        </a:p>
                      </a:txBody>
                      <a:tcPr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b="1" dirty="0"/>
                            <a:t>Girls</a:t>
                          </a:r>
                        </a:p>
                      </a:txBody>
                      <a:tcPr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54511408"/>
                      </a:ext>
                    </a:extLst>
                  </a:tr>
                  <a:tr h="27432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1429" t="-109524" r="-300000" b="-433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200" dirty="0"/>
                        </a:p>
                      </a:txBody>
                      <a:tcPr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3</a:t>
                          </a:r>
                        </a:p>
                      </a:txBody>
                      <a:tcPr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0</a:t>
                          </a:r>
                        </a:p>
                      </a:txBody>
                      <a:tcPr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271209293"/>
                      </a:ext>
                    </a:extLst>
                  </a:tr>
                  <a:tr h="27432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1429" t="-200000" r="-300000" b="-31363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200" dirty="0"/>
                        </a:p>
                      </a:txBody>
                      <a:tcPr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2</a:t>
                          </a:r>
                        </a:p>
                      </a:txBody>
                      <a:tcPr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5</a:t>
                          </a:r>
                        </a:p>
                      </a:txBody>
                      <a:tcPr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064630950"/>
                      </a:ext>
                    </a:extLst>
                  </a:tr>
                  <a:tr h="27432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1429" t="-300000" r="-300000" b="-21363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200" dirty="0"/>
                        </a:p>
                      </a:txBody>
                      <a:tcPr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8</a:t>
                          </a:r>
                        </a:p>
                      </a:txBody>
                      <a:tcPr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6</a:t>
                          </a:r>
                        </a:p>
                      </a:txBody>
                      <a:tcPr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19996133"/>
                      </a:ext>
                    </a:extLst>
                  </a:tr>
                  <a:tr h="27432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1429" t="-419048" r="-300000" b="-12381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200" dirty="0"/>
                        </a:p>
                      </a:txBody>
                      <a:tcPr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1</a:t>
                          </a:r>
                        </a:p>
                      </a:txBody>
                      <a:tcPr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4</a:t>
                          </a:r>
                        </a:p>
                      </a:txBody>
                      <a:tcPr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554214348"/>
                      </a:ext>
                    </a:extLst>
                  </a:tr>
                  <a:tr h="27432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1429" t="-495455" r="-300000" b="-1818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200" dirty="0"/>
                        </a:p>
                      </a:txBody>
                      <a:tcPr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2</a:t>
                          </a:r>
                        </a:p>
                      </a:txBody>
                      <a:tcPr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1</a:t>
                          </a:r>
                        </a:p>
                      </a:txBody>
                      <a:tcPr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533294255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6622250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0" name="Google Shape;120;ga2e4b46b51_0_0"/>
          <p:cNvGraphicFramePr/>
          <p:nvPr>
            <p:extLst>
              <p:ext uri="{D42A27DB-BD31-4B8C-83A1-F6EECF244321}">
                <p14:modId xmlns:p14="http://schemas.microsoft.com/office/powerpoint/2010/main" val="4253413242"/>
              </p:ext>
            </p:extLst>
          </p:nvPr>
        </p:nvGraphicFramePr>
        <p:xfrm>
          <a:off x="130628" y="154380"/>
          <a:ext cx="8875586" cy="6561241"/>
        </p:xfrm>
        <a:graphic>
          <a:graphicData uri="http://schemas.openxmlformats.org/drawingml/2006/table">
            <a:tbl>
              <a:tblPr>
                <a:noFill/>
                <a:tableStyleId>{2572A604-6930-44FA-8A8C-41554DEEE212}</a:tableStyleId>
              </a:tblPr>
              <a:tblGrid>
                <a:gridCol w="44377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4377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33945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GB" b="1" dirty="0"/>
                        <a:t>Plotting a Frequency Polygon (3)</a:t>
                      </a:r>
                    </a:p>
                  </a:txBody>
                  <a:tcPr marL="91425" marR="91425" marT="91425" marB="9142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 dirty="0"/>
                    </a:p>
                  </a:txBody>
                  <a:tcPr marL="91425" marR="91425" marT="91425" marB="9142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7956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/>
                        <a:t>WE DO</a:t>
                      </a:r>
                      <a:endParaRPr sz="1800"/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 dirty="0"/>
                        <a:t>YOU DO</a:t>
                      </a:r>
                      <a:endParaRPr sz="1800" dirty="0"/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1894">
                <a:tc gridSpan="2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200" dirty="0"/>
                        <a:t>The data below represents the </a:t>
                      </a:r>
                      <a:r>
                        <a:rPr lang="en-GB" sz="1200" b="1" dirty="0"/>
                        <a:t>arm span</a:t>
                      </a:r>
                      <a:r>
                        <a:rPr lang="en-GB" sz="1200" dirty="0"/>
                        <a:t> of some students in two Year 6 classes (6A and 6B) measured in cm.</a:t>
                      </a: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200" dirty="0"/>
                        <a:t>Draw two frequency diagrams on each axes below, one for boys and one for girls.</a:t>
                      </a:r>
                      <a:endParaRPr sz="1200" dirty="0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  <a:tabLst/>
                        <a:defRPr/>
                      </a:pPr>
                      <a:endParaRPr lang="en-GB" i="1" dirty="0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5073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400" dirty="0"/>
                        <a:t>Class 6A</a:t>
                      </a:r>
                      <a:endParaRPr sz="1400" dirty="0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  <a:tabLst/>
                        <a:defRPr/>
                      </a:pPr>
                      <a:r>
                        <a:rPr lang="en-GB" i="0" dirty="0"/>
                        <a:t>Class 6B</a:t>
                      </a:r>
                    </a:p>
                  </a:txBody>
                  <a:tcPr marL="91425" marR="91425" marT="91425" marB="9142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2591210"/>
                  </a:ext>
                </a:extLst>
              </a:tr>
            </a:tbl>
          </a:graphicData>
        </a:graphic>
      </p:graphicFrame>
      <p:pic>
        <p:nvPicPr>
          <p:cNvPr id="4" name="Picture 10" descr="Printable Graph Papers and Grid Templates">
            <a:extLst>
              <a:ext uri="{FF2B5EF4-FFF2-40B4-BE49-F238E27FC236}">
                <a16:creationId xmlns:a16="http://schemas.microsoft.com/office/drawing/2014/main" id="{EEC8B3C7-4356-6840-88E4-E6EA8DACB68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625" b="17042"/>
          <a:stretch/>
        </p:blipFill>
        <p:spPr bwMode="auto">
          <a:xfrm>
            <a:off x="964504" y="3628774"/>
            <a:ext cx="3042792" cy="29143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" name="Table 2">
                <a:extLst>
                  <a:ext uri="{FF2B5EF4-FFF2-40B4-BE49-F238E27FC236}">
                    <a16:creationId xmlns:a16="http://schemas.microsoft.com/office/drawing/2014/main" id="{FD9A2945-25E7-E840-8456-5A0586AFEFC8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038143445"/>
                  </p:ext>
                </p:extLst>
              </p:nvPr>
            </p:nvGraphicFramePr>
            <p:xfrm>
              <a:off x="1143000" y="1995554"/>
              <a:ext cx="3276600" cy="1645920"/>
            </p:xfrm>
            <a:graphic>
              <a:graphicData uri="http://schemas.openxmlformats.org/drawingml/2006/table">
                <a:tbl>
                  <a:tblPr firstRow="1" bandRow="1">
                    <a:tableStyleId>{2572A604-6930-44FA-8A8C-41554DEEE212}</a:tableStyleId>
                  </a:tblPr>
                  <a:tblGrid>
                    <a:gridCol w="1509708">
                      <a:extLst>
                        <a:ext uri="{9D8B030D-6E8A-4147-A177-3AD203B41FA5}">
                          <a16:colId xmlns:a16="http://schemas.microsoft.com/office/drawing/2014/main" val="1644682084"/>
                        </a:ext>
                      </a:extLst>
                    </a:gridCol>
                    <a:gridCol w="674692">
                      <a:extLst>
                        <a:ext uri="{9D8B030D-6E8A-4147-A177-3AD203B41FA5}">
                          <a16:colId xmlns:a16="http://schemas.microsoft.com/office/drawing/2014/main" val="124868276"/>
                        </a:ext>
                      </a:extLst>
                    </a:gridCol>
                    <a:gridCol w="1092200">
                      <a:extLst>
                        <a:ext uri="{9D8B030D-6E8A-4147-A177-3AD203B41FA5}">
                          <a16:colId xmlns:a16="http://schemas.microsoft.com/office/drawing/2014/main" val="3345243630"/>
                        </a:ext>
                      </a:extLst>
                    </a:gridCol>
                  </a:tblGrid>
                  <a:tr h="19992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b="1" dirty="0"/>
                            <a:t>Arm</a:t>
                          </a:r>
                          <a:r>
                            <a:rPr lang="en-US" sz="1200" b="1" baseline="0" dirty="0"/>
                            <a:t> Span </a:t>
                          </a:r>
                          <a14:m>
                            <m:oMath xmlns:m="http://schemas.openxmlformats.org/officeDocument/2006/math">
                              <m:r>
                                <a:rPr lang="en-GB" sz="1200" b="1" i="1" smtClean="0">
                                  <a:latin typeface="Cambria Math" panose="02040503050406030204" pitchFamily="18" charset="0"/>
                                </a:rPr>
                                <m:t>𝒍</m:t>
                              </m:r>
                            </m:oMath>
                          </a14:m>
                          <a:endParaRPr lang="en-US" sz="1200" b="1" dirty="0"/>
                        </a:p>
                      </a:txBody>
                      <a:tcPr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200" b="1" dirty="0"/>
                        </a:p>
                      </a:txBody>
                      <a:tcPr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b="1" dirty="0"/>
                            <a:t>Frequency</a:t>
                          </a:r>
                        </a:p>
                      </a:txBody>
                      <a:tcPr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54511408"/>
                      </a:ext>
                    </a:extLst>
                  </a:tr>
                  <a:tr h="199924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SzTx/>
                            <a:buFont typeface="Arial"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</a:rPr>
                                  <m:t>100≤</m:t>
                                </m:r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</a:rPr>
                                  <m:t>𝑙</m:t>
                                </m:r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</a:rPr>
                                  <m:t>&lt;110</m:t>
                                </m:r>
                              </m:oMath>
                            </m:oMathPara>
                          </a14:m>
                          <a:endParaRPr lang="en-US" sz="1200" dirty="0"/>
                        </a:p>
                      </a:txBody>
                      <a:tcPr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200" dirty="0"/>
                        </a:p>
                      </a:txBody>
                      <a:tcPr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4</a:t>
                          </a:r>
                        </a:p>
                      </a:txBody>
                      <a:tcPr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271209293"/>
                      </a:ext>
                    </a:extLst>
                  </a:tr>
                  <a:tr h="199924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SzTx/>
                            <a:buFont typeface="Arial"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200" b="0" i="1" u="none" strike="noStrike" kern="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00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sym typeface="Arial"/>
                                  </a:rPr>
                                  <m:t>110≤</m:t>
                                </m:r>
                                <m:r>
                                  <a:rPr kumimoji="0" lang="en-GB" sz="1200" b="0" i="1" u="none" strike="noStrike" kern="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00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sym typeface="Arial"/>
                                  </a:rPr>
                                  <m:t>𝑙</m:t>
                                </m:r>
                                <m:r>
                                  <a:rPr kumimoji="0" lang="en-GB" sz="1200" b="0" i="1" u="none" strike="noStrike" kern="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00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sym typeface="Arial"/>
                                  </a:rPr>
                                  <m:t>&lt;120</m:t>
                                </m:r>
                              </m:oMath>
                            </m:oMathPara>
                          </a14:m>
                          <a:endParaRPr kumimoji="0" lang="en-US" sz="1200" b="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Arial"/>
                            <a:cs typeface="Arial"/>
                            <a:sym typeface="Arial"/>
                          </a:endParaRPr>
                        </a:p>
                      </a:txBody>
                      <a:tcPr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200" dirty="0"/>
                        </a:p>
                      </a:txBody>
                      <a:tcPr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8</a:t>
                          </a:r>
                        </a:p>
                      </a:txBody>
                      <a:tcPr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064630950"/>
                      </a:ext>
                    </a:extLst>
                  </a:tr>
                  <a:tr h="199924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SzTx/>
                            <a:buFont typeface="Arial"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200" b="0" i="1" u="none" strike="noStrike" kern="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00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sym typeface="Arial"/>
                                  </a:rPr>
                                  <m:t>120≤</m:t>
                                </m:r>
                                <m:r>
                                  <a:rPr kumimoji="0" lang="en-GB" sz="1200" b="0" i="1" u="none" strike="noStrike" kern="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00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sym typeface="Arial"/>
                                  </a:rPr>
                                  <m:t>𝑙</m:t>
                                </m:r>
                                <m:r>
                                  <a:rPr kumimoji="0" lang="en-GB" sz="1200" b="0" i="1" u="none" strike="noStrike" kern="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00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sym typeface="Arial"/>
                                  </a:rPr>
                                  <m:t>&lt;140</m:t>
                                </m:r>
                              </m:oMath>
                            </m:oMathPara>
                          </a14:m>
                          <a:endParaRPr kumimoji="0" lang="en-US" sz="1200" b="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Arial"/>
                            <a:cs typeface="Arial"/>
                            <a:sym typeface="Arial"/>
                          </a:endParaRPr>
                        </a:p>
                      </a:txBody>
                      <a:tcPr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200" dirty="0"/>
                        </a:p>
                      </a:txBody>
                      <a:tcPr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12</a:t>
                          </a:r>
                        </a:p>
                      </a:txBody>
                      <a:tcPr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19996133"/>
                      </a:ext>
                    </a:extLst>
                  </a:tr>
                  <a:tr h="199924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SzTx/>
                            <a:buFont typeface="Arial"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200" b="0" i="1" u="none" strike="noStrike" kern="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00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sym typeface="Arial"/>
                                  </a:rPr>
                                  <m:t>140≤</m:t>
                                </m:r>
                                <m:r>
                                  <a:rPr kumimoji="0" lang="en-GB" sz="1200" b="0" i="1" u="none" strike="noStrike" kern="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00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sym typeface="Arial"/>
                                  </a:rPr>
                                  <m:t>𝑙</m:t>
                                </m:r>
                                <m:r>
                                  <a:rPr kumimoji="0" lang="en-GB" sz="1200" b="0" i="1" u="none" strike="noStrike" kern="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00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sym typeface="Arial"/>
                                  </a:rPr>
                                  <m:t>&lt;150</m:t>
                                </m:r>
                              </m:oMath>
                            </m:oMathPara>
                          </a14:m>
                          <a:endParaRPr kumimoji="0" lang="en-US" sz="1200" b="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Arial"/>
                            <a:cs typeface="Arial"/>
                            <a:sym typeface="Arial"/>
                          </a:endParaRPr>
                        </a:p>
                      </a:txBody>
                      <a:tcPr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200" dirty="0"/>
                        </a:p>
                      </a:txBody>
                      <a:tcPr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5</a:t>
                          </a:r>
                        </a:p>
                      </a:txBody>
                      <a:tcPr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554214348"/>
                      </a:ext>
                    </a:extLst>
                  </a:tr>
                  <a:tr h="199924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SzTx/>
                            <a:buFont typeface="Arial"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200" b="0" i="1" u="none" strike="noStrike" kern="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00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sym typeface="Arial"/>
                                  </a:rPr>
                                  <m:t>150≤</m:t>
                                </m:r>
                                <m:r>
                                  <a:rPr kumimoji="0" lang="en-GB" sz="1200" b="0" i="1" u="none" strike="noStrike" kern="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00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sym typeface="Arial"/>
                                  </a:rPr>
                                  <m:t>𝑙</m:t>
                                </m:r>
                                <m:r>
                                  <a:rPr kumimoji="0" lang="en-GB" sz="1200" b="0" i="1" u="none" strike="noStrike" kern="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00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sym typeface="Arial"/>
                                  </a:rPr>
                                  <m:t>&lt;180</m:t>
                                </m:r>
                              </m:oMath>
                            </m:oMathPara>
                          </a14:m>
                          <a:endParaRPr kumimoji="0" lang="en-US" sz="1200" b="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Arial"/>
                            <a:cs typeface="Arial"/>
                            <a:sym typeface="Arial"/>
                          </a:endParaRPr>
                        </a:p>
                      </a:txBody>
                      <a:tcPr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200" dirty="0"/>
                        </a:p>
                      </a:txBody>
                      <a:tcPr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1</a:t>
                          </a:r>
                        </a:p>
                      </a:txBody>
                      <a:tcPr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533294255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" name="Table 2">
                <a:extLst>
                  <a:ext uri="{FF2B5EF4-FFF2-40B4-BE49-F238E27FC236}">
                    <a16:creationId xmlns:a16="http://schemas.microsoft.com/office/drawing/2014/main" id="{FD9A2945-25E7-E840-8456-5A0586AFEFC8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038143445"/>
                  </p:ext>
                </p:extLst>
              </p:nvPr>
            </p:nvGraphicFramePr>
            <p:xfrm>
              <a:off x="1143000" y="1995554"/>
              <a:ext cx="3276600" cy="1645920"/>
            </p:xfrm>
            <a:graphic>
              <a:graphicData uri="http://schemas.openxmlformats.org/drawingml/2006/table">
                <a:tbl>
                  <a:tblPr firstRow="1" bandRow="1">
                    <a:tableStyleId>{2572A604-6930-44FA-8A8C-41554DEEE212}</a:tableStyleId>
                  </a:tblPr>
                  <a:tblGrid>
                    <a:gridCol w="1509708">
                      <a:extLst>
                        <a:ext uri="{9D8B030D-6E8A-4147-A177-3AD203B41FA5}">
                          <a16:colId xmlns:a16="http://schemas.microsoft.com/office/drawing/2014/main" val="1644682084"/>
                        </a:ext>
                      </a:extLst>
                    </a:gridCol>
                    <a:gridCol w="674692">
                      <a:extLst>
                        <a:ext uri="{9D8B030D-6E8A-4147-A177-3AD203B41FA5}">
                          <a16:colId xmlns:a16="http://schemas.microsoft.com/office/drawing/2014/main" val="124868276"/>
                        </a:ext>
                      </a:extLst>
                    </a:gridCol>
                    <a:gridCol w="1092200">
                      <a:extLst>
                        <a:ext uri="{9D8B030D-6E8A-4147-A177-3AD203B41FA5}">
                          <a16:colId xmlns:a16="http://schemas.microsoft.com/office/drawing/2014/main" val="3345243630"/>
                        </a:ext>
                      </a:extLst>
                    </a:gridCol>
                  </a:tblGrid>
                  <a:tr h="27432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840" t="-4545" r="-117647" b="-50909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200" b="1" dirty="0"/>
                        </a:p>
                      </a:txBody>
                      <a:tcPr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b="1" dirty="0"/>
                            <a:t>Frequency</a:t>
                          </a:r>
                        </a:p>
                      </a:txBody>
                      <a:tcPr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54511408"/>
                      </a:ext>
                    </a:extLst>
                  </a:tr>
                  <a:tr h="27432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840" t="-109524" r="-117647" b="-433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200" dirty="0"/>
                        </a:p>
                      </a:txBody>
                      <a:tcPr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4</a:t>
                          </a:r>
                        </a:p>
                      </a:txBody>
                      <a:tcPr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271209293"/>
                      </a:ext>
                    </a:extLst>
                  </a:tr>
                  <a:tr h="27432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840" t="-200000" r="-117647" b="-31363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200" dirty="0"/>
                        </a:p>
                      </a:txBody>
                      <a:tcPr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8</a:t>
                          </a:r>
                        </a:p>
                      </a:txBody>
                      <a:tcPr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064630950"/>
                      </a:ext>
                    </a:extLst>
                  </a:tr>
                  <a:tr h="27432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840" t="-300000" r="-117647" b="-21363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200" dirty="0"/>
                        </a:p>
                      </a:txBody>
                      <a:tcPr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12</a:t>
                          </a:r>
                        </a:p>
                      </a:txBody>
                      <a:tcPr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19996133"/>
                      </a:ext>
                    </a:extLst>
                  </a:tr>
                  <a:tr h="27432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840" t="-419048" r="-117647" b="-12381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200" dirty="0"/>
                        </a:p>
                      </a:txBody>
                      <a:tcPr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5</a:t>
                          </a:r>
                        </a:p>
                      </a:txBody>
                      <a:tcPr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554214348"/>
                      </a:ext>
                    </a:extLst>
                  </a:tr>
                  <a:tr h="27432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840" t="-495455" r="-117647" b="-1818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200" dirty="0"/>
                        </a:p>
                      </a:txBody>
                      <a:tcPr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1</a:t>
                          </a:r>
                        </a:p>
                      </a:txBody>
                      <a:tcPr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533294255"/>
                      </a:ext>
                    </a:extLst>
                  </a:tr>
                </a:tbl>
              </a:graphicData>
            </a:graphic>
          </p:graphicFrame>
        </mc:Fallback>
      </mc:AlternateContent>
      <p:pic>
        <p:nvPicPr>
          <p:cNvPr id="5" name="Picture 10" descr="Printable Graph Papers and Grid Templates">
            <a:extLst>
              <a:ext uri="{FF2B5EF4-FFF2-40B4-BE49-F238E27FC236}">
                <a16:creationId xmlns:a16="http://schemas.microsoft.com/office/drawing/2014/main" id="{548ACB36-ACCA-5645-980F-F763EE3F04B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625" b="17042"/>
          <a:stretch/>
        </p:blipFill>
        <p:spPr bwMode="auto">
          <a:xfrm>
            <a:off x="5470350" y="3628774"/>
            <a:ext cx="3042792" cy="29143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7" name="Table 2">
                <a:extLst>
                  <a:ext uri="{FF2B5EF4-FFF2-40B4-BE49-F238E27FC236}">
                    <a16:creationId xmlns:a16="http://schemas.microsoft.com/office/drawing/2014/main" id="{AA4F567F-98E9-2D48-80A9-EC59BE202F31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314157492"/>
                  </p:ext>
                </p:extLst>
              </p:nvPr>
            </p:nvGraphicFramePr>
            <p:xfrm>
              <a:off x="5470350" y="1995554"/>
              <a:ext cx="3445050" cy="1645920"/>
            </p:xfrm>
            <a:graphic>
              <a:graphicData uri="http://schemas.openxmlformats.org/drawingml/2006/table">
                <a:tbl>
                  <a:tblPr firstRow="1" bandRow="1">
                    <a:tableStyleId>{2572A604-6930-44FA-8A8C-41554DEEE212}</a:tableStyleId>
                  </a:tblPr>
                  <a:tblGrid>
                    <a:gridCol w="1701386">
                      <a:extLst>
                        <a:ext uri="{9D8B030D-6E8A-4147-A177-3AD203B41FA5}">
                          <a16:colId xmlns:a16="http://schemas.microsoft.com/office/drawing/2014/main" val="1644682084"/>
                        </a:ext>
                      </a:extLst>
                    </a:gridCol>
                    <a:gridCol w="613364">
                      <a:extLst>
                        <a:ext uri="{9D8B030D-6E8A-4147-A177-3AD203B41FA5}">
                          <a16:colId xmlns:a16="http://schemas.microsoft.com/office/drawing/2014/main" val="983181781"/>
                        </a:ext>
                      </a:extLst>
                    </a:gridCol>
                    <a:gridCol w="593152">
                      <a:extLst>
                        <a:ext uri="{9D8B030D-6E8A-4147-A177-3AD203B41FA5}">
                          <a16:colId xmlns:a16="http://schemas.microsoft.com/office/drawing/2014/main" val="3345243630"/>
                        </a:ext>
                      </a:extLst>
                    </a:gridCol>
                    <a:gridCol w="537148">
                      <a:extLst>
                        <a:ext uri="{9D8B030D-6E8A-4147-A177-3AD203B41FA5}">
                          <a16:colId xmlns:a16="http://schemas.microsoft.com/office/drawing/2014/main" val="3371354521"/>
                        </a:ext>
                      </a:extLst>
                    </a:gridCol>
                  </a:tblGrid>
                  <a:tr h="19992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b="1" dirty="0"/>
                            <a:t>Arm</a:t>
                          </a:r>
                          <a:r>
                            <a:rPr lang="en-US" sz="1200" b="1" baseline="0" dirty="0"/>
                            <a:t> Span </a:t>
                          </a:r>
                          <a14:m>
                            <m:oMath xmlns:m="http://schemas.openxmlformats.org/officeDocument/2006/math">
                              <m:r>
                                <a:rPr lang="en-GB" sz="1200" b="1" i="1" smtClean="0">
                                  <a:latin typeface="Cambria Math" panose="02040503050406030204" pitchFamily="18" charset="0"/>
                                </a:rPr>
                                <m:t>𝒍</m:t>
                              </m:r>
                            </m:oMath>
                          </a14:m>
                          <a:endParaRPr lang="en-US" sz="1200" b="1" dirty="0"/>
                        </a:p>
                      </a:txBody>
                      <a:tcPr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200" b="1" dirty="0"/>
                        </a:p>
                      </a:txBody>
                      <a:tcPr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b="1" dirty="0"/>
                            <a:t>Boys</a:t>
                          </a:r>
                        </a:p>
                      </a:txBody>
                      <a:tcPr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b="1" dirty="0"/>
                            <a:t>Girls</a:t>
                          </a:r>
                        </a:p>
                      </a:txBody>
                      <a:tcPr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54511408"/>
                      </a:ext>
                    </a:extLst>
                  </a:tr>
                  <a:tr h="199924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SzTx/>
                            <a:buFont typeface="Arial"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</a:rPr>
                                  <m:t>100≤</m:t>
                                </m:r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</a:rPr>
                                  <m:t>𝑙</m:t>
                                </m:r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</a:rPr>
                                  <m:t>&lt;120</m:t>
                                </m:r>
                              </m:oMath>
                            </m:oMathPara>
                          </a14:m>
                          <a:endParaRPr lang="en-US" sz="1200" dirty="0"/>
                        </a:p>
                      </a:txBody>
                      <a:tcPr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200" dirty="0"/>
                        </a:p>
                      </a:txBody>
                      <a:tcPr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3</a:t>
                          </a:r>
                        </a:p>
                      </a:txBody>
                      <a:tcPr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1</a:t>
                          </a:r>
                        </a:p>
                      </a:txBody>
                      <a:tcPr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271209293"/>
                      </a:ext>
                    </a:extLst>
                  </a:tr>
                  <a:tr h="199924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SzTx/>
                            <a:buFont typeface="Arial"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200" b="0" i="1" u="none" strike="noStrike" kern="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00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sym typeface="Arial"/>
                                  </a:rPr>
                                  <m:t>120≤</m:t>
                                </m:r>
                                <m:r>
                                  <a:rPr kumimoji="0" lang="en-GB" sz="1200" b="0" i="1" u="none" strike="noStrike" kern="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00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sym typeface="Arial"/>
                                  </a:rPr>
                                  <m:t>𝑙</m:t>
                                </m:r>
                                <m:r>
                                  <a:rPr kumimoji="0" lang="en-GB" sz="1200" b="0" i="1" u="none" strike="noStrike" kern="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00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sym typeface="Arial"/>
                                  </a:rPr>
                                  <m:t>&lt;140</m:t>
                                </m:r>
                              </m:oMath>
                            </m:oMathPara>
                          </a14:m>
                          <a:endParaRPr kumimoji="0" lang="en-US" sz="1200" b="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Arial"/>
                            <a:cs typeface="Arial"/>
                            <a:sym typeface="Arial"/>
                          </a:endParaRPr>
                        </a:p>
                      </a:txBody>
                      <a:tcPr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200" dirty="0"/>
                        </a:p>
                      </a:txBody>
                      <a:tcPr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3</a:t>
                          </a:r>
                        </a:p>
                      </a:txBody>
                      <a:tcPr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5</a:t>
                          </a:r>
                        </a:p>
                      </a:txBody>
                      <a:tcPr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064630950"/>
                      </a:ext>
                    </a:extLst>
                  </a:tr>
                  <a:tr h="199924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SzTx/>
                            <a:buFont typeface="Arial"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200" b="0" i="1" u="none" strike="noStrike" kern="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00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sym typeface="Arial"/>
                                  </a:rPr>
                                  <m:t>140≤</m:t>
                                </m:r>
                                <m:r>
                                  <a:rPr kumimoji="0" lang="en-GB" sz="1200" b="0" i="1" u="none" strike="noStrike" kern="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00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sym typeface="Arial"/>
                                  </a:rPr>
                                  <m:t>𝑙</m:t>
                                </m:r>
                                <m:r>
                                  <a:rPr kumimoji="0" lang="en-GB" sz="1200" b="0" i="1" u="none" strike="noStrike" kern="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00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sym typeface="Arial"/>
                                  </a:rPr>
                                  <m:t>&lt;150</m:t>
                                </m:r>
                              </m:oMath>
                            </m:oMathPara>
                          </a14:m>
                          <a:endParaRPr kumimoji="0" lang="en-US" sz="1200" b="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Arial"/>
                            <a:cs typeface="Arial"/>
                            <a:sym typeface="Arial"/>
                          </a:endParaRPr>
                        </a:p>
                      </a:txBody>
                      <a:tcPr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200" dirty="0"/>
                        </a:p>
                      </a:txBody>
                      <a:tcPr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8</a:t>
                          </a:r>
                        </a:p>
                      </a:txBody>
                      <a:tcPr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6</a:t>
                          </a:r>
                        </a:p>
                      </a:txBody>
                      <a:tcPr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19996133"/>
                      </a:ext>
                    </a:extLst>
                  </a:tr>
                  <a:tr h="199924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SzTx/>
                            <a:buFont typeface="Arial"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200" b="0" i="1" u="none" strike="noStrike" kern="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00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sym typeface="Arial"/>
                                  </a:rPr>
                                  <m:t>150≤</m:t>
                                </m:r>
                                <m:r>
                                  <a:rPr kumimoji="0" lang="en-GB" sz="1200" b="0" i="1" u="none" strike="noStrike" kern="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00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sym typeface="Arial"/>
                                  </a:rPr>
                                  <m:t>𝑙</m:t>
                                </m:r>
                                <m:r>
                                  <a:rPr kumimoji="0" lang="en-GB" sz="1200" b="0" i="1" u="none" strike="noStrike" kern="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00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sym typeface="Arial"/>
                                  </a:rPr>
                                  <m:t>&lt;170</m:t>
                                </m:r>
                              </m:oMath>
                            </m:oMathPara>
                          </a14:m>
                          <a:endParaRPr kumimoji="0" lang="en-US" sz="1200" b="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Arial"/>
                            <a:cs typeface="Arial"/>
                            <a:sym typeface="Arial"/>
                          </a:endParaRPr>
                        </a:p>
                      </a:txBody>
                      <a:tcPr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200" dirty="0"/>
                        </a:p>
                      </a:txBody>
                      <a:tcPr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2</a:t>
                          </a:r>
                        </a:p>
                      </a:txBody>
                      <a:tcPr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3</a:t>
                          </a:r>
                        </a:p>
                      </a:txBody>
                      <a:tcPr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554214348"/>
                      </a:ext>
                    </a:extLst>
                  </a:tr>
                  <a:tr h="199924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SzTx/>
                            <a:buFont typeface="Arial"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200" b="0" i="1" u="none" strike="noStrike" kern="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00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sym typeface="Arial"/>
                                  </a:rPr>
                                  <m:t>170≤</m:t>
                                </m:r>
                                <m:r>
                                  <a:rPr kumimoji="0" lang="en-GB" sz="1200" b="0" i="1" u="none" strike="noStrike" kern="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00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sym typeface="Arial"/>
                                  </a:rPr>
                                  <m:t>𝑙</m:t>
                                </m:r>
                                <m:r>
                                  <a:rPr kumimoji="0" lang="en-GB" sz="1200" b="0" i="1" u="none" strike="noStrike" kern="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00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sym typeface="Arial"/>
                                  </a:rPr>
                                  <m:t>&lt;180</m:t>
                                </m:r>
                              </m:oMath>
                            </m:oMathPara>
                          </a14:m>
                          <a:endParaRPr kumimoji="0" lang="en-US" sz="1200" b="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Arial"/>
                            <a:cs typeface="Arial"/>
                            <a:sym typeface="Arial"/>
                          </a:endParaRPr>
                        </a:p>
                      </a:txBody>
                      <a:tcPr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200" dirty="0"/>
                        </a:p>
                      </a:txBody>
                      <a:tcPr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1</a:t>
                          </a:r>
                        </a:p>
                      </a:txBody>
                      <a:tcPr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0</a:t>
                          </a:r>
                        </a:p>
                      </a:txBody>
                      <a:tcPr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533294255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7" name="Table 2">
                <a:extLst>
                  <a:ext uri="{FF2B5EF4-FFF2-40B4-BE49-F238E27FC236}">
                    <a16:creationId xmlns:a16="http://schemas.microsoft.com/office/drawing/2014/main" id="{AA4F567F-98E9-2D48-80A9-EC59BE202F31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314157492"/>
                  </p:ext>
                </p:extLst>
              </p:nvPr>
            </p:nvGraphicFramePr>
            <p:xfrm>
              <a:off x="5470350" y="1995554"/>
              <a:ext cx="3445050" cy="1645920"/>
            </p:xfrm>
            <a:graphic>
              <a:graphicData uri="http://schemas.openxmlformats.org/drawingml/2006/table">
                <a:tbl>
                  <a:tblPr firstRow="1" bandRow="1">
                    <a:tableStyleId>{2572A604-6930-44FA-8A8C-41554DEEE212}</a:tableStyleId>
                  </a:tblPr>
                  <a:tblGrid>
                    <a:gridCol w="1701386">
                      <a:extLst>
                        <a:ext uri="{9D8B030D-6E8A-4147-A177-3AD203B41FA5}">
                          <a16:colId xmlns:a16="http://schemas.microsoft.com/office/drawing/2014/main" val="1644682084"/>
                        </a:ext>
                      </a:extLst>
                    </a:gridCol>
                    <a:gridCol w="613364">
                      <a:extLst>
                        <a:ext uri="{9D8B030D-6E8A-4147-A177-3AD203B41FA5}">
                          <a16:colId xmlns:a16="http://schemas.microsoft.com/office/drawing/2014/main" val="983181781"/>
                        </a:ext>
                      </a:extLst>
                    </a:gridCol>
                    <a:gridCol w="593152">
                      <a:extLst>
                        <a:ext uri="{9D8B030D-6E8A-4147-A177-3AD203B41FA5}">
                          <a16:colId xmlns:a16="http://schemas.microsoft.com/office/drawing/2014/main" val="3345243630"/>
                        </a:ext>
                      </a:extLst>
                    </a:gridCol>
                    <a:gridCol w="537148">
                      <a:extLst>
                        <a:ext uri="{9D8B030D-6E8A-4147-A177-3AD203B41FA5}">
                          <a16:colId xmlns:a16="http://schemas.microsoft.com/office/drawing/2014/main" val="3371354521"/>
                        </a:ext>
                      </a:extLst>
                    </a:gridCol>
                  </a:tblGrid>
                  <a:tr h="27432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t="-4545" r="-103731" b="-50909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200" b="1" dirty="0"/>
                        </a:p>
                      </a:txBody>
                      <a:tcPr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b="1" dirty="0"/>
                            <a:t>Boys</a:t>
                          </a:r>
                        </a:p>
                      </a:txBody>
                      <a:tcPr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b="1" dirty="0"/>
                            <a:t>Girls</a:t>
                          </a:r>
                        </a:p>
                      </a:txBody>
                      <a:tcPr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54511408"/>
                      </a:ext>
                    </a:extLst>
                  </a:tr>
                  <a:tr h="27432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t="-109524" r="-103731" b="-433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200" dirty="0"/>
                        </a:p>
                      </a:txBody>
                      <a:tcPr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3</a:t>
                          </a:r>
                        </a:p>
                      </a:txBody>
                      <a:tcPr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1</a:t>
                          </a:r>
                        </a:p>
                      </a:txBody>
                      <a:tcPr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271209293"/>
                      </a:ext>
                    </a:extLst>
                  </a:tr>
                  <a:tr h="27432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t="-200000" r="-103731" b="-31363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200" dirty="0"/>
                        </a:p>
                      </a:txBody>
                      <a:tcPr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3</a:t>
                          </a:r>
                        </a:p>
                      </a:txBody>
                      <a:tcPr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5</a:t>
                          </a:r>
                        </a:p>
                      </a:txBody>
                      <a:tcPr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064630950"/>
                      </a:ext>
                    </a:extLst>
                  </a:tr>
                  <a:tr h="27432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t="-300000" r="-103731" b="-21363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200" dirty="0"/>
                        </a:p>
                      </a:txBody>
                      <a:tcPr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8</a:t>
                          </a:r>
                        </a:p>
                      </a:txBody>
                      <a:tcPr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6</a:t>
                          </a:r>
                        </a:p>
                      </a:txBody>
                      <a:tcPr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19996133"/>
                      </a:ext>
                    </a:extLst>
                  </a:tr>
                  <a:tr h="27432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t="-419048" r="-103731" b="-12381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200" dirty="0"/>
                        </a:p>
                      </a:txBody>
                      <a:tcPr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2</a:t>
                          </a:r>
                        </a:p>
                      </a:txBody>
                      <a:tcPr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3</a:t>
                          </a:r>
                        </a:p>
                      </a:txBody>
                      <a:tcPr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554214348"/>
                      </a:ext>
                    </a:extLst>
                  </a:tr>
                  <a:tr h="27432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t="-495455" r="-103731" b="-1818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200" dirty="0"/>
                        </a:p>
                      </a:txBody>
                      <a:tcPr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1</a:t>
                          </a:r>
                        </a:p>
                      </a:txBody>
                      <a:tcPr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0</a:t>
                          </a:r>
                        </a:p>
                      </a:txBody>
                      <a:tcPr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533294255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794699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</TotalTime>
  <Words>516</Words>
  <Application>Microsoft Office PowerPoint</Application>
  <PresentationFormat>On-screen Show (4:3)</PresentationFormat>
  <Paragraphs>205</Paragraphs>
  <Slides>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Cambria Math</vt:lpstr>
      <vt:lpstr>Office Theme</vt:lpstr>
      <vt:lpstr>Frequency Polygons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Martin Green</dc:creator>
  <cp:lastModifiedBy>Windows User</cp:lastModifiedBy>
  <cp:revision>16</cp:revision>
  <dcterms:created xsi:type="dcterms:W3CDTF">2018-01-27T15:48:25Z</dcterms:created>
  <dcterms:modified xsi:type="dcterms:W3CDTF">2021-06-23T07:56:38Z</dcterms:modified>
</cp:coreProperties>
</file>