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80" r:id="rId2"/>
    <p:sldId id="260" r:id="rId3"/>
    <p:sldId id="284" r:id="rId4"/>
    <p:sldId id="283" r:id="rId5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75"/>
    <p:restoredTop sz="94683"/>
  </p:normalViewPr>
  <p:slideViewPr>
    <p:cSldViewPr snapToGrid="0">
      <p:cViewPr varScale="1">
        <p:scale>
          <a:sx n="69" d="100"/>
          <a:sy n="69" d="100"/>
        </p:scale>
        <p:origin x="9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240" cy="44669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576" cy="49626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240" cy="44669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576" cy="49626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0585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240" cy="446695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576" cy="49626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Time-Series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8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894887510"/>
              </p:ext>
            </p:extLst>
          </p:nvPr>
        </p:nvGraphicFramePr>
        <p:xfrm>
          <a:off x="130628" y="154380"/>
          <a:ext cx="8875586" cy="6634727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086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523662231"/>
                    </a:ext>
                  </a:extLst>
                </a:gridCol>
                <a:gridCol w="2320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99">
                  <a:extLst>
                    <a:ext uri="{9D8B030D-6E8A-4147-A177-3AD203B41FA5}">
                      <a16:colId xmlns:a16="http://schemas.microsoft.com/office/drawing/2014/main" val="2103851327"/>
                    </a:ext>
                  </a:extLst>
                </a:gridCol>
              </a:tblGrid>
              <a:tr h="4339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/>
                        <a:t>Interpreting a Time-Series Graph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The Time-Series Graph below shows the temperature every two hours for a town in the UK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093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At what time was the temperature 9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ºC?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was the hottest temperature recorded that day?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was the range of temperatures recorded?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What do you think happened at around 08:00?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At what time was the temperature 11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ºC?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What was the coldest temperature recorded that day?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What was the most common temperature recorded?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During which month(s) do you think this data was taken?  Why?</a:t>
                      </a:r>
                      <a:endParaRPr lang="en-GB" sz="14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1210"/>
                  </a:ext>
                </a:extLst>
              </a:tr>
            </a:tbl>
          </a:graphicData>
        </a:graphic>
      </p:graphicFrame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07BFB030-1D7F-9641-B488-FFB7DFE12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944" y="1652142"/>
            <a:ext cx="3656954" cy="3429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73FC171-F874-A745-AF75-B8D670717605}"/>
              </a:ext>
            </a:extLst>
          </p:cNvPr>
          <p:cNvSpPr/>
          <p:nvPr/>
        </p:nvSpPr>
        <p:spPr>
          <a:xfrm rot="16200000">
            <a:off x="1712986" y="2310349"/>
            <a:ext cx="1688297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 (ºC)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2976F0-5FC2-A343-828E-8F3F5CFC4EFD}"/>
              </a:ext>
            </a:extLst>
          </p:cNvPr>
          <p:cNvSpPr/>
          <p:nvPr/>
        </p:nvSpPr>
        <p:spPr>
          <a:xfrm>
            <a:off x="6037545" y="5205858"/>
            <a:ext cx="747854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1428830068"/>
              </p:ext>
            </p:extLst>
          </p:nvPr>
        </p:nvGraphicFramePr>
        <p:xfrm>
          <a:off x="130628" y="154380"/>
          <a:ext cx="8875586" cy="6534519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3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b="1" dirty="0" smtClean="0"/>
                        <a:t>Plotting </a:t>
                      </a:r>
                      <a:r>
                        <a:rPr lang="en-GB" b="1" dirty="0"/>
                        <a:t>a Time-Series Graph</a:t>
                      </a: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94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dirty="0"/>
                        <a:t>The tables below show the temperature every four hours for towns in the UK.  Plot the time-series graphs.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7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dirty="0"/>
                        <a:t>Two towns’ data is below.  Plot both on the same axes below.</a:t>
                      </a:r>
                      <a:endParaRPr sz="12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038276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53B069-E44D-8148-AF2F-9A5EC4907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354439"/>
              </p:ext>
            </p:extLst>
          </p:nvPr>
        </p:nvGraphicFramePr>
        <p:xfrm>
          <a:off x="208767" y="1572364"/>
          <a:ext cx="4275552" cy="109568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534444">
                  <a:extLst>
                    <a:ext uri="{9D8B030D-6E8A-4147-A177-3AD203B41FA5}">
                      <a16:colId xmlns:a16="http://schemas.microsoft.com/office/drawing/2014/main" val="1051939784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839438028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189566929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456803412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540757690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2513896650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49543622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381726386"/>
                    </a:ext>
                  </a:extLst>
                </a:gridCol>
              </a:tblGrid>
              <a:tr h="547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00:00</a:t>
                      </a:r>
                    </a:p>
                    <a:p>
                      <a:pPr algn="ctr"/>
                      <a:r>
                        <a:rPr lang="en-US" sz="700" dirty="0"/>
                        <a:t>(+1day)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9144635"/>
                  </a:ext>
                </a:extLst>
              </a:tr>
              <a:tr h="547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Temp</a:t>
                      </a:r>
                    </a:p>
                    <a:p>
                      <a:pPr algn="ctr"/>
                      <a:r>
                        <a:rPr lang="en-US" sz="1050" dirty="0"/>
                        <a:t>(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ºC)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67379"/>
                  </a:ext>
                </a:extLst>
              </a:tr>
            </a:tbl>
          </a:graphicData>
        </a:graphic>
      </p:graphicFrame>
      <p:pic>
        <p:nvPicPr>
          <p:cNvPr id="8" name="Picture 7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063D5FBD-22F1-F34C-9757-0A8836E0C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82" y="3006246"/>
            <a:ext cx="3351092" cy="28935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3A0D0E9-E3EB-804D-B92E-EFA15D50E91E}"/>
              </a:ext>
            </a:extLst>
          </p:cNvPr>
          <p:cNvSpPr/>
          <p:nvPr/>
        </p:nvSpPr>
        <p:spPr>
          <a:xfrm rot="16200000">
            <a:off x="-371993" y="3651513"/>
            <a:ext cx="1688297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 (ºC)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3B550A-BB6F-014C-8C7A-7F74E3CD36EE}"/>
              </a:ext>
            </a:extLst>
          </p:cNvPr>
          <p:cNvSpPr/>
          <p:nvPr/>
        </p:nvSpPr>
        <p:spPr>
          <a:xfrm>
            <a:off x="3645073" y="6111520"/>
            <a:ext cx="747854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808F2514-E1EB-9842-94A3-9CC698BAF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478381"/>
              </p:ext>
            </p:extLst>
          </p:nvPr>
        </p:nvGraphicFramePr>
        <p:xfrm>
          <a:off x="4653885" y="1944598"/>
          <a:ext cx="4275552" cy="1096214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534444">
                  <a:extLst>
                    <a:ext uri="{9D8B030D-6E8A-4147-A177-3AD203B41FA5}">
                      <a16:colId xmlns:a16="http://schemas.microsoft.com/office/drawing/2014/main" val="1051939784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839438028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189566929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456803412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540757690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2513896650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49543622"/>
                    </a:ext>
                  </a:extLst>
                </a:gridCol>
                <a:gridCol w="534444">
                  <a:extLst>
                    <a:ext uri="{9D8B030D-6E8A-4147-A177-3AD203B41FA5}">
                      <a16:colId xmlns:a16="http://schemas.microsoft.com/office/drawing/2014/main" val="1381726386"/>
                    </a:ext>
                  </a:extLst>
                </a:gridCol>
              </a:tblGrid>
              <a:tr h="36522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08:00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00:00</a:t>
                      </a:r>
                    </a:p>
                    <a:p>
                      <a:pPr algn="ctr"/>
                      <a:r>
                        <a:rPr lang="en-US" sz="700" dirty="0"/>
                        <a:t>(+1day)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9144635"/>
                  </a:ext>
                </a:extLst>
              </a:tr>
              <a:tr h="3652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Town A</a:t>
                      </a:r>
                    </a:p>
                    <a:p>
                      <a:pPr algn="ctr"/>
                      <a:r>
                        <a:rPr lang="en-US" sz="800" dirty="0"/>
                        <a:t>Temp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67379"/>
                  </a:ext>
                </a:extLst>
              </a:tr>
              <a:tr h="3652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Town B</a:t>
                      </a:r>
                    </a:p>
                    <a:p>
                      <a:pPr algn="ctr"/>
                      <a:r>
                        <a:rPr lang="en-US" sz="800" dirty="0"/>
                        <a:t>Temp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377666"/>
                  </a:ext>
                </a:extLst>
              </a:tr>
            </a:tbl>
          </a:graphicData>
        </a:graphic>
      </p:graphicFrame>
      <p:pic>
        <p:nvPicPr>
          <p:cNvPr id="16" name="Picture 15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76B05BE0-FA23-9E44-9276-22A1CB3F3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800" y="3303324"/>
            <a:ext cx="3351092" cy="28935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E87CB94-087E-7041-B070-66B0B7F8247C}"/>
              </a:ext>
            </a:extLst>
          </p:cNvPr>
          <p:cNvSpPr/>
          <p:nvPr/>
        </p:nvSpPr>
        <p:spPr>
          <a:xfrm rot="16200000">
            <a:off x="4073125" y="3948591"/>
            <a:ext cx="1688297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 (ºC)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24E7B3-AF77-DC45-8449-6AEA2FB43E7D}"/>
              </a:ext>
            </a:extLst>
          </p:cNvPr>
          <p:cNvSpPr/>
          <p:nvPr/>
        </p:nvSpPr>
        <p:spPr>
          <a:xfrm>
            <a:off x="8090191" y="6233234"/>
            <a:ext cx="747854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77332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856042890"/>
              </p:ext>
            </p:extLst>
          </p:nvPr>
        </p:nvGraphicFramePr>
        <p:xfrm>
          <a:off x="130629" y="154380"/>
          <a:ext cx="8882742" cy="6567891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562544345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Trends in </a:t>
                      </a:r>
                      <a:r>
                        <a:rPr lang="en-GB" b="1"/>
                        <a:t>Time-Series Graphs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086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The time-series graphs shows the average December temperatures in four cities between 1950 – 2020.  </a:t>
                      </a:r>
                      <a:r>
                        <a:rPr lang="en-GB" sz="1200" b="0" dirty="0"/>
                        <a:t>For </a:t>
                      </a:r>
                      <a:r>
                        <a:rPr lang="en-GB" sz="1200" b="1" i="1" u="sng" dirty="0"/>
                        <a:t>each</a:t>
                      </a:r>
                      <a:r>
                        <a:rPr lang="en-GB" sz="1200" b="0" dirty="0"/>
                        <a:t> graph: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448860"/>
                  </a:ext>
                </a:extLst>
              </a:tr>
              <a:tr h="3770334"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GB" i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88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dirty="0"/>
                        <a:t>Answer the We Do and You Do questions in your books.</a:t>
                      </a:r>
                      <a:endParaRPr sz="14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dirty="0"/>
                        <a:t>Extension: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dirty="0"/>
                        <a:t>Compare and contrast the data for each town.</a:t>
                      </a:r>
                      <a:endParaRPr sz="1400"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067493"/>
                  </a:ext>
                </a:extLst>
              </a:tr>
            </a:tbl>
          </a:graphicData>
        </a:graphic>
      </p:graphicFrame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BA3BC3DB-154C-C746-82CD-D53188E27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198" y="2496443"/>
            <a:ext cx="5358269" cy="348786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0DD2E54-1041-A842-9634-655CD0B6A99E}"/>
              </a:ext>
            </a:extLst>
          </p:cNvPr>
          <p:cNvSpPr/>
          <p:nvPr/>
        </p:nvSpPr>
        <p:spPr>
          <a:xfrm rot="16200000">
            <a:off x="-438235" y="3157782"/>
            <a:ext cx="1688297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 (ºC)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E0B311-A95D-EF41-89A2-46732B5EFB42}"/>
              </a:ext>
            </a:extLst>
          </p:cNvPr>
          <p:cNvSpPr/>
          <p:nvPr/>
        </p:nvSpPr>
        <p:spPr>
          <a:xfrm>
            <a:off x="6131942" y="5618691"/>
            <a:ext cx="747854" cy="3656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Year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A1052FC-E98E-6346-A3D9-7D91A3602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546284"/>
              </p:ext>
            </p:extLst>
          </p:nvPr>
        </p:nvGraphicFramePr>
        <p:xfrm>
          <a:off x="223104" y="1535314"/>
          <a:ext cx="8697792" cy="751410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4348896">
                  <a:extLst>
                    <a:ext uri="{9D8B030D-6E8A-4147-A177-3AD203B41FA5}">
                      <a16:colId xmlns:a16="http://schemas.microsoft.com/office/drawing/2014/main" val="2334768626"/>
                    </a:ext>
                  </a:extLst>
                </a:gridCol>
                <a:gridCol w="4348896">
                  <a:extLst>
                    <a:ext uri="{9D8B030D-6E8A-4147-A177-3AD203B41FA5}">
                      <a16:colId xmlns:a16="http://schemas.microsoft.com/office/drawing/2014/main" val="347900338"/>
                    </a:ext>
                  </a:extLst>
                </a:gridCol>
              </a:tblGrid>
              <a:tr h="294210">
                <a:tc>
                  <a:txBody>
                    <a:bodyPr/>
                    <a:lstStyle/>
                    <a:p>
                      <a:r>
                        <a:rPr lang="en-GB" sz="1200" b="1" dirty="0"/>
                        <a:t>a</a:t>
                      </a:r>
                      <a:r>
                        <a:rPr lang="en-GB" sz="1200" b="0" dirty="0"/>
                        <a:t>  Describe the </a:t>
                      </a:r>
                      <a:r>
                        <a:rPr lang="en-GB" sz="1200" b="0" u="sng" dirty="0"/>
                        <a:t>trend</a:t>
                      </a:r>
                      <a:r>
                        <a:rPr lang="en-GB" sz="1200" b="0" u="none" dirty="0"/>
                        <a:t> of the graph</a:t>
                      </a:r>
                      <a:endParaRPr lang="en-US" sz="1200" dirty="0"/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u="none" dirty="0"/>
                        <a:t>b </a:t>
                      </a:r>
                      <a:r>
                        <a:rPr lang="en-GB" sz="1200" b="0" u="none" dirty="0"/>
                        <a:t> Write where in the world you think the city is</a:t>
                      </a:r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1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 u="none" dirty="0"/>
                        <a:t>c </a:t>
                      </a:r>
                      <a:r>
                        <a:rPr lang="en-GB" sz="1200" b="0" u="none" dirty="0"/>
                        <a:t> Calculate the difference between the highest and lowest temperatures</a:t>
                      </a:r>
                      <a:endParaRPr lang="en-US" sz="1200" dirty="0"/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u="none" dirty="0"/>
                        <a:t>d</a:t>
                      </a:r>
                      <a:r>
                        <a:rPr lang="en-GB" sz="1200" b="0" u="none" dirty="0"/>
                        <a:t>  Plot where you think the next two points will be.</a:t>
                      </a:r>
                      <a:endParaRPr lang="en-US" sz="1200" dirty="0"/>
                    </a:p>
                  </a:txBody>
                  <a:tcPr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8540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328</Words>
  <Application>Microsoft Office PowerPoint</Application>
  <PresentationFormat>On-screen Show (4:3)</PresentationFormat>
  <Paragraphs>110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Time-Series Graphs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Windows User</cp:lastModifiedBy>
  <cp:revision>34</cp:revision>
  <cp:lastPrinted>2021-06-24T08:13:40Z</cp:lastPrinted>
  <dcterms:created xsi:type="dcterms:W3CDTF">2018-01-27T15:48:25Z</dcterms:created>
  <dcterms:modified xsi:type="dcterms:W3CDTF">2021-06-24T08:14:00Z</dcterms:modified>
</cp:coreProperties>
</file>