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87" r:id="rId2"/>
    <p:sldId id="288" r:id="rId3"/>
    <p:sldId id="289" r:id="rId4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74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75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20;ga2e4b46b51_0_0">
                <a:extLst>
                  <a:ext uri="{FF2B5EF4-FFF2-40B4-BE49-F238E27FC236}">
                    <a16:creationId xmlns:a16="http://schemas.microsoft.com/office/drawing/2014/main" id="{58D76774-2D78-FB48-878E-85F0051511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9313791"/>
                  </p:ext>
                </p:extLst>
              </p:nvPr>
            </p:nvGraphicFramePr>
            <p:xfrm>
              <a:off x="130629" y="154380"/>
              <a:ext cx="8882742" cy="656364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53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0050">
                      <a:extLst>
                        <a:ext uri="{9D8B030D-6E8A-4147-A177-3AD203B41FA5}">
                          <a16:colId xmlns:a16="http://schemas.microsoft.com/office/drawing/2014/main" val="4035733318"/>
                        </a:ext>
                      </a:extLst>
                    </a:gridCol>
                    <a:gridCol w="287224">
                      <a:extLst>
                        <a:ext uri="{9D8B030D-6E8A-4147-A177-3AD203B41FA5}">
                          <a16:colId xmlns:a16="http://schemas.microsoft.com/office/drawing/2014/main" val="3833010901"/>
                        </a:ext>
                      </a:extLst>
                    </a:gridCol>
                    <a:gridCol w="5632218">
                      <a:extLst>
                        <a:ext uri="{9D8B030D-6E8A-4147-A177-3AD203B41FA5}">
                          <a16:colId xmlns:a16="http://schemas.microsoft.com/office/drawing/2014/main" val="1610420033"/>
                        </a:ext>
                      </a:extLst>
                    </a:gridCol>
                  </a:tblGrid>
                  <a:tr h="14724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Completing the </a:t>
                          </a:r>
                          <a:r>
                            <a:rPr lang="en-GB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Square – Solving a=1</a:t>
                          </a: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59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b="0" dirty="0"/>
                            <a:t>Learning Outcomes</a:t>
                          </a:r>
                          <a:endParaRPr sz="1200"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6"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rowSpan="6"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5554680"/>
                      </a:ext>
                    </a:extLst>
                  </a:tr>
                  <a:tr h="83381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need help using Algebra Tiles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95960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recognise a</a:t>
                          </a:r>
                          <a:r>
                            <a:rPr lang="en-GB" b="0" baseline="0" dirty="0" smtClean="0"/>
                            <a:t> completing the square question (Grade 6)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449202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0" dirty="0" smtClean="0"/>
                            <a:t>I can write an expression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/>
                            <a:t>  (Grade 6+)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20939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solve an equation after completing the square (Grade 7)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585008"/>
                      </a:ext>
                    </a:extLst>
                  </a:tr>
                  <a:tr h="79535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use</a:t>
                          </a:r>
                          <a:r>
                            <a:rPr lang="en-GB" b="0" baseline="0" dirty="0" smtClean="0"/>
                            <a:t> completing the square to identify key points, including: roots and turning points (Grade 7+)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3919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20;ga2e4b46b51_0_0">
                <a:extLst>
                  <a:ext uri="{FF2B5EF4-FFF2-40B4-BE49-F238E27FC236}">
                    <a16:creationId xmlns:a16="http://schemas.microsoft.com/office/drawing/2014/main" id="{58D76774-2D78-FB48-878E-85F0051511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9313791"/>
                  </p:ext>
                </p:extLst>
              </p:nvPr>
            </p:nvGraphicFramePr>
            <p:xfrm>
              <a:off x="130629" y="154380"/>
              <a:ext cx="8882742" cy="656364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53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0050">
                      <a:extLst>
                        <a:ext uri="{9D8B030D-6E8A-4147-A177-3AD203B41FA5}">
                          <a16:colId xmlns:a16="http://schemas.microsoft.com/office/drawing/2014/main" val="4035733318"/>
                        </a:ext>
                      </a:extLst>
                    </a:gridCol>
                    <a:gridCol w="287224">
                      <a:extLst>
                        <a:ext uri="{9D8B030D-6E8A-4147-A177-3AD203B41FA5}">
                          <a16:colId xmlns:a16="http://schemas.microsoft.com/office/drawing/2014/main" val="3833010901"/>
                        </a:ext>
                      </a:extLst>
                    </a:gridCol>
                    <a:gridCol w="5632218">
                      <a:extLst>
                        <a:ext uri="{9D8B030D-6E8A-4147-A177-3AD203B41FA5}">
                          <a16:colId xmlns:a16="http://schemas.microsoft.com/office/drawing/2014/main" val="1610420033"/>
                        </a:ext>
                      </a:extLst>
                    </a:gridCol>
                  </a:tblGrid>
                  <a:tr h="14724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Completing the </a:t>
                          </a:r>
                          <a:r>
                            <a:rPr lang="en-GB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Square – Solving a=1</a:t>
                          </a: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30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b="0" dirty="0"/>
                            <a:t>Learning Outcomes</a:t>
                          </a:r>
                          <a:endParaRPr sz="1200"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6"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rowSpan="6"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5554680"/>
                      </a:ext>
                    </a:extLst>
                  </a:tr>
                  <a:tr h="83381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need help using Algebra Tiles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95960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recognise a</a:t>
                          </a:r>
                          <a:r>
                            <a:rPr lang="en-GB" b="0" baseline="0" dirty="0" smtClean="0"/>
                            <a:t> completing the square question (Grade 6)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449202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62" t="-382051" r="-244724" b="-210897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20939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solve an equation after completing the square (Grade 7)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585008"/>
                      </a:ext>
                    </a:extLst>
                  </a:tr>
                  <a:tr h="103629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use</a:t>
                          </a:r>
                          <a:r>
                            <a:rPr lang="en-GB" b="0" baseline="0" dirty="0" smtClean="0"/>
                            <a:t> completing the square to identify key points, including: roots and turning points (Grade 7+)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39195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64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964026679"/>
                  </p:ext>
                </p:extLst>
              </p:nvPr>
            </p:nvGraphicFramePr>
            <p:xfrm>
              <a:off x="130629" y="154380"/>
              <a:ext cx="8882742" cy="6637501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</a:t>
                          </a:r>
                          <a:r>
                            <a:rPr lang="en-GB" b="1" baseline="0" dirty="0" smtClean="0"/>
                            <a:t> Using the Completing the Square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Hence,</a:t>
                          </a:r>
                          <a:r>
                            <a:rPr lang="en-GB" sz="1400" baseline="0" dirty="0" smtClean="0"/>
                            <a:t> 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oMath>
                          </a14:m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Write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Hence,</a:t>
                          </a:r>
                          <a:r>
                            <a:rPr lang="en-GB" sz="1400" baseline="0" dirty="0" smtClean="0"/>
                            <a:t> solve the equation</a:t>
                          </a: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7=0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dirty="0" smtClean="0"/>
                            <a:t>ANSWER IN YOUR BOOKS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1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0" dirty="0" smtClean="0"/>
                            <a:t>For each of the equations</a:t>
                          </a:r>
                          <a:r>
                            <a:rPr lang="en-GB" sz="1400" b="0" baseline="0" dirty="0" smtClean="0"/>
                            <a:t> below: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="0" baseline="0" dirty="0" smtClean="0"/>
                            <a:t>Write the equation in the form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ar-AE" sz="1400" dirty="0" smtClean="0"/>
                            <a:t>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="0" baseline="0" dirty="0" smtClean="0"/>
                            <a:t>Hence solve the equation.</a:t>
                          </a:r>
                          <a:endParaRPr lang="en-GB" sz="1400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ar-AE" sz="1400" baseline="0" dirty="0" smtClean="0"/>
                            <a:t> </a:t>
                          </a:r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ar-AE" sz="1400" baseline="0" dirty="0" smtClean="0"/>
                            <a:t> </a:t>
                          </a:r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ar-AE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964026679"/>
                  </p:ext>
                </p:extLst>
              </p:nvPr>
            </p:nvGraphicFramePr>
            <p:xfrm>
              <a:off x="130629" y="154380"/>
              <a:ext cx="8882742" cy="6637501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</a:t>
                          </a:r>
                          <a:r>
                            <a:rPr lang="en-GB" b="1" baseline="0" dirty="0" smtClean="0"/>
                            <a:t> Using the Completing the Square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75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060" r="-200412" b="-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060" r="-100412" b="-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060" r="-412" b="-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792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410235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</a:t>
                          </a:r>
                          <a:r>
                            <a:rPr lang="en-GB" b="1" baseline="0" dirty="0" smtClean="0"/>
                            <a:t> Using the Completing the Square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Here is the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What do you notice about the turning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Hence,</a:t>
                          </a:r>
                          <a:r>
                            <a:rPr lang="en-GB" sz="1400" baseline="0" dirty="0" smtClean="0"/>
                            <a:t> solve the equation.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Here is the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What do you notice about the turning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Hence,</a:t>
                          </a:r>
                          <a:r>
                            <a:rPr lang="en-GB" sz="1400" baseline="0" dirty="0" smtClean="0"/>
                            <a:t> solve the equation.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</a:t>
                          </a:r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Here is the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 smtClean="0"/>
                            <a:t>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What do you notice about the turning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Hence,</a:t>
                          </a:r>
                          <a:r>
                            <a:rPr lang="en-GB" sz="1400" baseline="0" dirty="0" smtClean="0"/>
                            <a:t> solve the equation.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ar-AE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410235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</a:t>
                          </a:r>
                          <a:r>
                            <a:rPr lang="en-GB" b="1" baseline="0" dirty="0" smtClean="0"/>
                            <a:t> Using the Completing the Square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3685310"/>
            <a:ext cx="1487633" cy="1537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984" y="3685310"/>
            <a:ext cx="1634901" cy="1537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487" y="3685310"/>
            <a:ext cx="1312658" cy="16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2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505</Words>
  <Application>Microsoft Office PowerPoint</Application>
  <PresentationFormat>On-screen Show (4:3)</PresentationFormat>
  <Paragraphs>129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22</cp:revision>
  <dcterms:created xsi:type="dcterms:W3CDTF">2018-01-27T15:48:25Z</dcterms:created>
  <dcterms:modified xsi:type="dcterms:W3CDTF">2021-09-22T10:50:20Z</dcterms:modified>
</cp:coreProperties>
</file>