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80" r:id="rId2"/>
    <p:sldId id="281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794500" cy="9931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4" roundtripDataSignature="AMtx7mii9ZDh0rb14+Zlp+BCCdub/ruu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44E2476-336F-43FF-B212-BA2D990253EE}">
  <a:tblStyle styleId="{044E2476-336F-43FF-B212-BA2D990253E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 b="off" i="off"/>
      <a:tcStyle>
        <a:tcBdr/>
        <a:fill>
          <a:solidFill>
            <a:srgbClr val="CFD7E7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FD7E7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C9CAF820-4008-40FD-941E-0668C6508B0D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03"/>
  </p:normalViewPr>
  <p:slideViewPr>
    <p:cSldViewPr snapToGrid="0">
      <p:cViewPr varScale="1">
        <p:scale>
          <a:sx n="102" d="100"/>
          <a:sy n="102" d="100"/>
        </p:scale>
        <p:origin x="192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3106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a8568977c2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a8568977c2_0_17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ga8568977c2_0_17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a8568977c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600" cy="3724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ga8568977c2_0_1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1" name="Google Shape;131;ga8568977c2_0_1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a8568977c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ga8568977c2_0_8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" name="Google Shape;139;ga8568977c2_0_8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b0dcac7cc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600" cy="3724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gb0dcac7ccd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7" name="Google Shape;147;gb0dcac7ccd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a8568977c2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600" cy="3724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a8568977c2_0_4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ga8568977c2_0_4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EE82A-BC5C-D14C-9981-BCB8B89FC9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693987"/>
            <a:ext cx="7772400" cy="1470025"/>
          </a:xfrm>
        </p:spPr>
        <p:txBody>
          <a:bodyPr/>
          <a:lstStyle/>
          <a:p>
            <a:r>
              <a:rPr lang="en-US" b="1" dirty="0">
                <a:latin typeface="+mn-lt"/>
              </a:rPr>
              <a:t>Plotting Quadratic Graphs from Key Points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3B49E9-F7AA-3345-8461-3855BB387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4405284"/>
            <a:ext cx="7772400" cy="1259246"/>
          </a:xfrm>
        </p:spPr>
        <p:txBody>
          <a:bodyPr/>
          <a:lstStyle/>
          <a:p>
            <a:r>
              <a:rPr lang="en-US" dirty="0">
                <a:latin typeface="+mn-lt"/>
              </a:rPr>
              <a:t>Full lesson PowerPoint, including I Do, We Do, You Do Example Sheet(s).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23159A-D4BC-1344-8A8E-8B0A71892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543" y="941387"/>
            <a:ext cx="4238914" cy="151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884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120;ga2e4b46b51_0_0">
            <a:extLst>
              <a:ext uri="{FF2B5EF4-FFF2-40B4-BE49-F238E27FC236}">
                <a16:creationId xmlns:a16="http://schemas.microsoft.com/office/drawing/2014/main" id="{58D76774-2D78-FB48-878E-85F0051511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2536472"/>
              </p:ext>
            </p:extLst>
          </p:nvPr>
        </p:nvGraphicFramePr>
        <p:xfrm>
          <a:off x="130629" y="154380"/>
          <a:ext cx="8882742" cy="659729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250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2218">
                  <a:extLst>
                    <a:ext uri="{9D8B030D-6E8A-4147-A177-3AD203B41FA5}">
                      <a16:colId xmlns:a16="http://schemas.microsoft.com/office/drawing/2014/main" val="1610420033"/>
                    </a:ext>
                  </a:extLst>
                </a:gridCol>
              </a:tblGrid>
              <a:tr h="147240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dirty="0">
                          <a:latin typeface="+mn-lt"/>
                        </a:rPr>
                        <a:t>Plotting Quadratic Graphs from Key Points</a:t>
                      </a:r>
                      <a:endParaRPr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4893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555468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0C3CB7B-F555-F541-8C4E-E19B64939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47" y="313868"/>
            <a:ext cx="2795920" cy="11301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6F6CE8A-C87F-344D-AAA2-2E3FCF8D6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147" y="1740236"/>
            <a:ext cx="6623137" cy="48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182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ga8568977c2_0_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6688" y="1063650"/>
            <a:ext cx="3550626" cy="4395224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ga8568977c2_0_17"/>
          <p:cNvSpPr txBox="1">
            <a:spLocks noGrp="1"/>
          </p:cNvSpPr>
          <p:nvPr>
            <p:ph type="title"/>
          </p:nvPr>
        </p:nvSpPr>
        <p:spPr>
          <a:xfrm>
            <a:off x="457200" y="274646"/>
            <a:ext cx="8229600" cy="789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/>
              <a:t>Key Definitions</a:t>
            </a:r>
            <a:endParaRPr sz="3000" b="1"/>
          </a:p>
        </p:txBody>
      </p:sp>
      <p:sp>
        <p:nvSpPr>
          <p:cNvPr id="115" name="Google Shape;115;ga8568977c2_0_17"/>
          <p:cNvSpPr/>
          <p:nvPr/>
        </p:nvSpPr>
        <p:spPr>
          <a:xfrm>
            <a:off x="457200" y="5625825"/>
            <a:ext cx="3944700" cy="979800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/>
              <a:t>Turning Point</a:t>
            </a:r>
            <a:endParaRPr sz="17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/>
              <a:t>The coordinates at which the curve is at its maximum or minimum point.</a:t>
            </a:r>
            <a:endParaRPr sz="1700"/>
          </a:p>
        </p:txBody>
      </p:sp>
      <p:cxnSp>
        <p:nvCxnSpPr>
          <p:cNvPr id="116" name="Google Shape;116;ga8568977c2_0_17"/>
          <p:cNvCxnSpPr>
            <a:stCxn id="115" idx="0"/>
            <a:endCxn id="117" idx="3"/>
          </p:cNvCxnSpPr>
          <p:nvPr/>
        </p:nvCxnSpPr>
        <p:spPr>
          <a:xfrm rot="10800000" flipH="1">
            <a:off x="2429550" y="5329725"/>
            <a:ext cx="2005800" cy="296100"/>
          </a:xfrm>
          <a:prstGeom prst="straightConnector1">
            <a:avLst/>
          </a:prstGeom>
          <a:noFill/>
          <a:ln w="28575" cap="flat" cmpd="sng">
            <a:solidFill>
              <a:srgbClr val="93C47D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8" name="Google Shape;118;ga8568977c2_0_17"/>
          <p:cNvSpPr/>
          <p:nvPr/>
        </p:nvSpPr>
        <p:spPr>
          <a:xfrm>
            <a:off x="3566075" y="3429000"/>
            <a:ext cx="386400" cy="427800"/>
          </a:xfrm>
          <a:prstGeom prst="ellipse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ga8568977c2_0_17"/>
          <p:cNvSpPr/>
          <p:nvPr/>
        </p:nvSpPr>
        <p:spPr>
          <a:xfrm>
            <a:off x="5196775" y="3429000"/>
            <a:ext cx="386400" cy="427800"/>
          </a:xfrm>
          <a:prstGeom prst="ellipse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ga8568977c2_0_17"/>
          <p:cNvSpPr/>
          <p:nvPr/>
        </p:nvSpPr>
        <p:spPr>
          <a:xfrm>
            <a:off x="236375" y="2449200"/>
            <a:ext cx="2923500" cy="1407600"/>
          </a:xfrm>
          <a:prstGeom prst="rect">
            <a:avLst/>
          </a:prstGeom>
          <a:solidFill>
            <a:srgbClr val="CFE2F3"/>
          </a:solidFill>
          <a:ln w="2857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/>
              <a:t>Roots</a:t>
            </a:r>
            <a:endParaRPr sz="17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/>
              <a:t>The roots of an equation are where the graph crosses the x-axis</a:t>
            </a:r>
            <a:endParaRPr sz="1700"/>
          </a:p>
        </p:txBody>
      </p:sp>
      <p:cxnSp>
        <p:nvCxnSpPr>
          <p:cNvPr id="121" name="Google Shape;121;ga8568977c2_0_17"/>
          <p:cNvCxnSpPr>
            <a:stCxn id="120" idx="3"/>
            <a:endCxn id="118" idx="1"/>
          </p:cNvCxnSpPr>
          <p:nvPr/>
        </p:nvCxnSpPr>
        <p:spPr>
          <a:xfrm>
            <a:off x="3159875" y="3153000"/>
            <a:ext cx="462900" cy="338700"/>
          </a:xfrm>
          <a:prstGeom prst="straightConnector1">
            <a:avLst/>
          </a:prstGeom>
          <a:noFill/>
          <a:ln w="28575" cap="flat" cmpd="sng">
            <a:solidFill>
              <a:srgbClr val="3C78D8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2" name="Google Shape;122;ga8568977c2_0_17"/>
          <p:cNvCxnSpPr>
            <a:stCxn id="120" idx="3"/>
            <a:endCxn id="119" idx="1"/>
          </p:cNvCxnSpPr>
          <p:nvPr/>
        </p:nvCxnSpPr>
        <p:spPr>
          <a:xfrm>
            <a:off x="3159875" y="3153000"/>
            <a:ext cx="2093400" cy="338700"/>
          </a:xfrm>
          <a:prstGeom prst="straightConnector1">
            <a:avLst/>
          </a:prstGeom>
          <a:noFill/>
          <a:ln w="28575" cap="flat" cmpd="sng">
            <a:solidFill>
              <a:srgbClr val="3C78D8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3" name="Google Shape;123;ga8568977c2_0_17"/>
          <p:cNvSpPr/>
          <p:nvPr/>
        </p:nvSpPr>
        <p:spPr>
          <a:xfrm>
            <a:off x="5956525" y="766350"/>
            <a:ext cx="2923500" cy="1407600"/>
          </a:xfrm>
          <a:prstGeom prst="rect">
            <a:avLst/>
          </a:prstGeom>
          <a:solidFill>
            <a:srgbClr val="D9D2E9"/>
          </a:solidFill>
          <a:ln w="28575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/>
              <a:t>Equation of Line of Symmetry</a:t>
            </a:r>
            <a:endParaRPr sz="17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/>
              <a:t>Normally in the form x = ...</a:t>
            </a:r>
            <a:endParaRPr sz="1700"/>
          </a:p>
        </p:txBody>
      </p:sp>
      <p:cxnSp>
        <p:nvCxnSpPr>
          <p:cNvPr id="124" name="Google Shape;124;ga8568977c2_0_17"/>
          <p:cNvCxnSpPr>
            <a:stCxn id="113" idx="0"/>
            <a:endCxn id="113" idx="2"/>
          </p:cNvCxnSpPr>
          <p:nvPr/>
        </p:nvCxnSpPr>
        <p:spPr>
          <a:xfrm>
            <a:off x="4572001" y="1063650"/>
            <a:ext cx="0" cy="4395300"/>
          </a:xfrm>
          <a:prstGeom prst="straightConnector1">
            <a:avLst/>
          </a:prstGeom>
          <a:noFill/>
          <a:ln w="38100" cap="flat" cmpd="sng">
            <a:solidFill>
              <a:srgbClr val="674EA7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25" name="Google Shape;125;ga8568977c2_0_17"/>
          <p:cNvCxnSpPr>
            <a:stCxn id="123" idx="1"/>
            <a:endCxn id="113" idx="0"/>
          </p:cNvCxnSpPr>
          <p:nvPr/>
        </p:nvCxnSpPr>
        <p:spPr>
          <a:xfrm rot="10800000">
            <a:off x="4572025" y="1063650"/>
            <a:ext cx="1384500" cy="406500"/>
          </a:xfrm>
          <a:prstGeom prst="straightConnector1">
            <a:avLst/>
          </a:prstGeom>
          <a:noFill/>
          <a:ln w="28575" cap="flat" cmpd="sng">
            <a:solidFill>
              <a:srgbClr val="674EA7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6" name="Google Shape;126;ga8568977c2_0_17"/>
          <p:cNvSpPr/>
          <p:nvPr/>
        </p:nvSpPr>
        <p:spPr>
          <a:xfrm>
            <a:off x="5956525" y="5198025"/>
            <a:ext cx="2923500" cy="14076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/>
              <a:t>y-intercept</a:t>
            </a:r>
            <a:endParaRPr sz="17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/>
              <a:t>The point where the graph crosses the y-axis.</a:t>
            </a:r>
            <a:endParaRPr sz="1700"/>
          </a:p>
        </p:txBody>
      </p:sp>
      <p:cxnSp>
        <p:nvCxnSpPr>
          <p:cNvPr id="127" name="Google Shape;127;ga8568977c2_0_17"/>
          <p:cNvCxnSpPr>
            <a:stCxn id="126" idx="1"/>
          </p:cNvCxnSpPr>
          <p:nvPr/>
        </p:nvCxnSpPr>
        <p:spPr>
          <a:xfrm rot="10800000">
            <a:off x="5071525" y="4852425"/>
            <a:ext cx="885000" cy="1049400"/>
          </a:xfrm>
          <a:prstGeom prst="straightConnector1">
            <a:avLst/>
          </a:prstGeom>
          <a:noFill/>
          <a:ln w="28575" cap="flat" cmpd="sng">
            <a:solidFill>
              <a:srgbClr val="F1C23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7" name="Google Shape;117;ga8568977c2_0_17"/>
          <p:cNvSpPr/>
          <p:nvPr/>
        </p:nvSpPr>
        <p:spPr>
          <a:xfrm>
            <a:off x="4378800" y="4964525"/>
            <a:ext cx="386400" cy="427800"/>
          </a:xfrm>
          <a:prstGeom prst="ellipse">
            <a:avLst/>
          </a:prstGeom>
          <a:noFill/>
          <a:ln w="2857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" name="Google Shape;133;ga8568977c2_0_1"/>
          <p:cNvGraphicFramePr/>
          <p:nvPr/>
        </p:nvGraphicFramePr>
        <p:xfrm>
          <a:off x="138375" y="125350"/>
          <a:ext cx="8843750" cy="6539735"/>
        </p:xfrm>
        <a:graphic>
          <a:graphicData uri="http://schemas.openxmlformats.org/drawingml/2006/table">
            <a:tbl>
              <a:tblPr>
                <a:noFill/>
                <a:tableStyleId>{C9CAF820-4008-40FD-941E-0668C6508B0D}</a:tableStyleId>
              </a:tblPr>
              <a:tblGrid>
                <a:gridCol w="4421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1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b="1"/>
                        <a:t>Identifying Key Features of a Quadratic Graph</a:t>
                      </a:r>
                      <a:endParaRPr sz="1400" b="1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I DO</a:t>
                      </a:r>
                      <a:endParaRPr sz="18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WE DO</a:t>
                      </a:r>
                      <a:endParaRPr sz="18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24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/>
                        <a:t>The diagram shows the graph for the quadratic equation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b="1"/>
                        <a:t>y = x² + 2x - 3</a:t>
                      </a:r>
                      <a:endParaRPr sz="1600" b="1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Determine: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AutoNum type="alphaLcParenR"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The coordinates of the turning point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AutoNum type="alphaLcParenR"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The roots of the equation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AutoNum type="alphaLcParenR"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The equation of the line of symmetry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The diagram shows the graph for the quadratic equation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b="1">
                          <a:solidFill>
                            <a:schemeClr val="dk1"/>
                          </a:solidFill>
                        </a:rPr>
                        <a:t>y = x² - 2x - 3</a:t>
                      </a:r>
                      <a:endParaRPr sz="1600"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Determine: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AutoNum type="alphaLcParenR"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The coordinates of the turning point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AutoNum type="alphaLcParenR"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The roots of the equation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AutoNum type="alphaLcParenR"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The equation of the line of symmetry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34" name="Google Shape;134;ga8568977c2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5375" y="3072475"/>
            <a:ext cx="2024925" cy="2506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ga8568977c2_0_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06750" y="3036750"/>
            <a:ext cx="2024926" cy="25780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1" name="Google Shape;141;ga8568977c2_0_8"/>
          <p:cNvGraphicFramePr/>
          <p:nvPr>
            <p:extLst>
              <p:ext uri="{D42A27DB-BD31-4B8C-83A1-F6EECF244321}">
                <p14:modId xmlns:p14="http://schemas.microsoft.com/office/powerpoint/2010/main" val="2266766644"/>
              </p:ext>
            </p:extLst>
          </p:nvPr>
        </p:nvGraphicFramePr>
        <p:xfrm>
          <a:off x="138375" y="125350"/>
          <a:ext cx="8843750" cy="6589560"/>
        </p:xfrm>
        <a:graphic>
          <a:graphicData uri="http://schemas.openxmlformats.org/drawingml/2006/table">
            <a:tbl>
              <a:tblPr>
                <a:noFill/>
                <a:tableStyleId>{C9CAF820-4008-40FD-941E-0668C6508B0D}</a:tableStyleId>
              </a:tblPr>
              <a:tblGrid>
                <a:gridCol w="4421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1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b="1"/>
                        <a:t>Identifying Key Features of a Quadratic Graph</a:t>
                      </a:r>
                      <a:endParaRPr sz="1400" b="1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/>
                        <a:t>YOU DO 1</a:t>
                      </a:r>
                      <a:endParaRPr sz="18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/>
                        <a:t>YOU DO 2</a:t>
                      </a:r>
                      <a:endParaRPr sz="18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8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/>
                        <a:t>The diagram shows the graph for the quadratic equation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b="1"/>
                        <a:t>y = x² - 4x - 5</a:t>
                      </a:r>
                      <a:endParaRPr sz="1600" b="1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Determine: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AutoNum type="alphaLcParenR"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The coordinates of the turning point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AutoNum type="alphaLcParenR"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The roots of the equation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AutoNum type="alphaLcParenR"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The equation of the line of symmetry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The diagram shows the graph for the quadratic equation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b="1">
                          <a:solidFill>
                            <a:schemeClr val="dk1"/>
                          </a:solidFill>
                        </a:rPr>
                        <a:t>y = x² - 6x + 5</a:t>
                      </a:r>
                      <a:endParaRPr sz="1600"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Determine: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AutoNum type="alphaLcParenR"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The coordinates of the turning point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AutoNum type="alphaLcParenR"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The roots of the equation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AutoNum type="alphaLcParenR"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The equation of the line of symmetry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225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/>
                        <a:t>Extension</a:t>
                      </a:r>
                      <a:r>
                        <a:rPr lang="en-US" dirty="0"/>
                        <a:t>: Use the graphs to produce a table of values for each of the </a:t>
                      </a:r>
                      <a:r>
                        <a:rPr lang="en-US" b="1" dirty="0"/>
                        <a:t>I DO, WE DO and YOU DO</a:t>
                      </a:r>
                      <a:r>
                        <a:rPr lang="en-US" dirty="0"/>
                        <a:t> graphs.</a:t>
                      </a:r>
                      <a:endParaRPr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42" name="Google Shape;142;ga8568977c2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2725" y="3049200"/>
            <a:ext cx="2024926" cy="2553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ga8568977c2_0_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31076" y="2995413"/>
            <a:ext cx="2024925" cy="26607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9" name="Google Shape;149;gb0dcac7ccd_0_0"/>
          <p:cNvGraphicFramePr/>
          <p:nvPr/>
        </p:nvGraphicFramePr>
        <p:xfrm>
          <a:off x="138375" y="125350"/>
          <a:ext cx="8846550" cy="6574890"/>
        </p:xfrm>
        <a:graphic>
          <a:graphicData uri="http://schemas.openxmlformats.org/drawingml/2006/table">
            <a:tbl>
              <a:tblPr>
                <a:noFill/>
                <a:tableStyleId>{C9CAF820-4008-40FD-941E-0668C6508B0D}</a:tableStyleId>
              </a:tblPr>
              <a:tblGrid>
                <a:gridCol w="2948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8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8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b="1"/>
                        <a:t>Identifying Key Features of a Quadratic Graph</a:t>
                      </a:r>
                      <a:endParaRPr sz="1400" b="1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I DO</a:t>
                      </a:r>
                      <a:endParaRPr sz="18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WE DO</a:t>
                      </a:r>
                      <a:endParaRPr sz="18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YOU DO</a:t>
                      </a:r>
                      <a:endParaRPr sz="18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For each question below:</a:t>
                      </a:r>
                      <a:endParaRPr sz="110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/>
                        <a:t>a)</a:t>
                      </a:r>
                      <a:r>
                        <a:rPr lang="en-US" sz="1100"/>
                        <a:t> Plot the graph for the values given  </a:t>
                      </a:r>
                      <a:r>
                        <a:rPr lang="en-US" sz="1100" b="1"/>
                        <a:t>b)</a:t>
                      </a:r>
                      <a:r>
                        <a:rPr lang="en-US" sz="1100"/>
                        <a:t> Determine the number of real roots  </a:t>
                      </a:r>
                      <a:r>
                        <a:rPr lang="en-US" sz="1100" b="1"/>
                        <a:t>c)</a:t>
                      </a:r>
                      <a:r>
                        <a:rPr lang="en-US" sz="1100"/>
                        <a:t> State/estimate the solutions to the equation if possible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1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b="1">
                          <a:solidFill>
                            <a:schemeClr val="dk1"/>
                          </a:solidFill>
                        </a:rPr>
                        <a:t>y = x² + 2x + 1</a:t>
                      </a:r>
                      <a:r>
                        <a:rPr lang="en-US">
                          <a:solidFill>
                            <a:schemeClr val="dk1"/>
                          </a:solidFill>
                        </a:rPr>
                        <a:t> for -4 ≤ x ≤ 2.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b="1">
                          <a:solidFill>
                            <a:schemeClr val="dk1"/>
                          </a:solidFill>
                        </a:rPr>
                        <a:t>y = x² - 2x + 3</a:t>
                      </a:r>
                      <a:r>
                        <a:rPr lang="en-US">
                          <a:solidFill>
                            <a:schemeClr val="dk1"/>
                          </a:solidFill>
                        </a:rPr>
                        <a:t> for -2 ≤ x ≤ 4.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b="1"/>
                        <a:t>ANSWER THESE IN YOUR BOOK.</a:t>
                      </a:r>
                      <a:endParaRPr sz="1200" b="1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20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20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/>
                        <a:t>DRAW AN AXES FROM -10 TO 10 IN BOTH DIRECTIONS.</a:t>
                      </a:r>
                      <a:endParaRPr sz="120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20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20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20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b="1"/>
                        <a:t>i) </a:t>
                      </a:r>
                      <a:r>
                        <a:rPr lang="en-US" b="1">
                          <a:solidFill>
                            <a:schemeClr val="dk1"/>
                          </a:solidFill>
                        </a:rPr>
                        <a:t>y = x² - 4x + 3</a:t>
                      </a:r>
                      <a:r>
                        <a:rPr lang="en-US">
                          <a:solidFill>
                            <a:schemeClr val="dk1"/>
                          </a:solidFill>
                        </a:rPr>
                        <a:t> for -1 ≤ x ≤ 5.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b="1">
                          <a:solidFill>
                            <a:schemeClr val="dk1"/>
                          </a:solidFill>
                        </a:rPr>
                        <a:t>ii) </a:t>
                      </a:r>
                      <a:r>
                        <a:rPr lang="en-US" b="1">
                          <a:solidFill>
                            <a:schemeClr val="dk1"/>
                          </a:solidFill>
                        </a:rPr>
                        <a:t>y = x² - 4x + 5</a:t>
                      </a:r>
                      <a:r>
                        <a:rPr lang="en-US">
                          <a:solidFill>
                            <a:schemeClr val="dk1"/>
                          </a:solidFill>
                        </a:rPr>
                        <a:t> for -1 ≤ x ≤ 5.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b="1">
                          <a:solidFill>
                            <a:schemeClr val="dk1"/>
                          </a:solidFill>
                        </a:rPr>
                        <a:t>iii) </a:t>
                      </a:r>
                      <a:r>
                        <a:rPr lang="en-US" b="1">
                          <a:solidFill>
                            <a:schemeClr val="dk1"/>
                          </a:solidFill>
                        </a:rPr>
                        <a:t>y = x² + 4x + 3</a:t>
                      </a:r>
                      <a:r>
                        <a:rPr lang="en-US">
                          <a:solidFill>
                            <a:schemeClr val="dk1"/>
                          </a:solidFill>
                        </a:rPr>
                        <a:t> for -5 ≤ x ≤ 1.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b="1">
                          <a:solidFill>
                            <a:schemeClr val="dk1"/>
                          </a:solidFill>
                        </a:rPr>
                        <a:t>iv) </a:t>
                      </a:r>
                      <a:r>
                        <a:rPr lang="en-US" b="1">
                          <a:solidFill>
                            <a:schemeClr val="dk1"/>
                          </a:solidFill>
                        </a:rPr>
                        <a:t>y = x² + 4x - 5</a:t>
                      </a:r>
                      <a:r>
                        <a:rPr lang="en-US">
                          <a:solidFill>
                            <a:schemeClr val="dk1"/>
                          </a:solidFill>
                        </a:rPr>
                        <a:t> for -6 ≤ x ≤ 2.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50" name="Google Shape;150;gb0dcac7ccd_0_0"/>
          <p:cNvPicPr preferRelativeResize="0"/>
          <p:nvPr/>
        </p:nvPicPr>
        <p:blipFill rotWithShape="1">
          <a:blip r:embed="rId3">
            <a:alphaModFix/>
          </a:blip>
          <a:srcRect b="9510"/>
          <a:stretch/>
        </p:blipFill>
        <p:spPr>
          <a:xfrm>
            <a:off x="625400" y="2521925"/>
            <a:ext cx="1978775" cy="2952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gb0dcac7ccd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76475" y="2521925"/>
            <a:ext cx="1591057" cy="2952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ga8568977c2_0_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661829" cy="655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ga8568977c2_0_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6629" y="152400"/>
            <a:ext cx="4024971" cy="4482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444</Words>
  <Application>Microsoft Macintosh PowerPoint</Application>
  <PresentationFormat>On-screen Show (4:3)</PresentationFormat>
  <Paragraphs>76</Paragraphs>
  <Slides>7</Slides>
  <Notes>5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Plotting Quadratic Graphs from Key Points</vt:lpstr>
      <vt:lpstr>PowerPoint Presentation</vt:lpstr>
      <vt:lpstr>Key Definitions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Definitions</dc:title>
  <dc:creator>Martin Green</dc:creator>
  <cp:lastModifiedBy>Martin Green</cp:lastModifiedBy>
  <cp:revision>2</cp:revision>
  <dcterms:created xsi:type="dcterms:W3CDTF">2018-01-27T15:48:25Z</dcterms:created>
  <dcterms:modified xsi:type="dcterms:W3CDTF">2021-08-16T20:06:19Z</dcterms:modified>
</cp:coreProperties>
</file>