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iZ6s9EKObBtC2zJEx7MZIW8iJe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F3F4462-6702-4427-A5EC-B96F3207F120}">
  <a:tblStyle styleId="{5F3F4462-6702-4427-A5EC-B96F3207F12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679ff4c66_0_3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gd679ff4c66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8282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5542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9138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4913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4" name="Google Shape;54;p2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5" name="Google Shape;55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2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679ff4c66_0_3"/>
          <p:cNvSpPr txBox="1">
            <a:spLocks noGrp="1"/>
          </p:cNvSpPr>
          <p:nvPr>
            <p:ph type="ctrTitle"/>
          </p:nvPr>
        </p:nvSpPr>
        <p:spPr>
          <a:xfrm>
            <a:off x="685800" y="2693987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 b="1" dirty="0" smtClean="0">
                <a:latin typeface="Arial"/>
                <a:ea typeface="Arial"/>
                <a:cs typeface="Arial"/>
                <a:sym typeface="Arial"/>
              </a:rPr>
              <a:t>Inverse Proportion</a:t>
            </a:r>
            <a:endParaRPr dirty="0"/>
          </a:p>
        </p:txBody>
      </p:sp>
      <p:sp>
        <p:nvSpPr>
          <p:cNvPr id="82" name="Google Shape;82;gd679ff4c66_0_3"/>
          <p:cNvSpPr txBox="1">
            <a:spLocks noGrp="1"/>
          </p:cNvSpPr>
          <p:nvPr>
            <p:ph type="subTitle" idx="1"/>
          </p:nvPr>
        </p:nvSpPr>
        <p:spPr>
          <a:xfrm>
            <a:off x="685800" y="4405284"/>
            <a:ext cx="7772400" cy="1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Full lesson PowerPoint, including I Do, We Do, You Do Example Sheet(s).</a:t>
            </a:r>
            <a:endParaRPr/>
          </a:p>
        </p:txBody>
      </p:sp>
      <p:pic>
        <p:nvPicPr>
          <p:cNvPr id="83" name="Google Shape;83;gd679ff4c66_0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52543" y="941387"/>
            <a:ext cx="4238915" cy="15113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ga2e4b46b51_0_0"/>
          <p:cNvGraphicFramePr/>
          <p:nvPr>
            <p:extLst>
              <p:ext uri="{D42A27DB-BD31-4B8C-83A1-F6EECF244321}">
                <p14:modId xmlns:p14="http://schemas.microsoft.com/office/powerpoint/2010/main" val="3124959732"/>
              </p:ext>
            </p:extLst>
          </p:nvPr>
        </p:nvGraphicFramePr>
        <p:xfrm>
          <a:off x="130629" y="154380"/>
          <a:ext cx="8882775" cy="6614550"/>
        </p:xfrm>
        <a:graphic>
          <a:graphicData uri="http://schemas.openxmlformats.org/drawingml/2006/table">
            <a:tbl>
              <a:tblPr>
                <a:noFill/>
                <a:tableStyleId>{5F3F4462-6702-4427-A5EC-B96F3207F120}</a:tableStyleId>
              </a:tblPr>
              <a:tblGrid>
                <a:gridCol w="296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0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50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b="1" u="none" strike="noStrike" cap="none" dirty="0" smtClean="0"/>
                        <a:t>Inverse Proportion (1)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I DO</a:t>
                      </a:r>
                      <a:endParaRPr sz="1800" u="none" strike="noStrike" cap="none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WE DO</a:t>
                      </a:r>
                      <a:endParaRPr sz="1800" u="none" strike="noStrike" cap="none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YOU DO</a:t>
                      </a:r>
                      <a:endParaRPr sz="1800" u="none" strike="noStrike" cap="none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dirty="0" smtClean="0"/>
                        <a:t>y</a:t>
                      </a:r>
                      <a:r>
                        <a:rPr lang="en-GB" sz="1600" u="none" strike="noStrike" cap="none" baseline="0" dirty="0" smtClean="0"/>
                        <a:t> is inversely proportional to x</a:t>
                      </a: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dirty="0" smtClean="0"/>
                        <a:t>Work out the missing values in the table.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dirty="0" smtClean="0"/>
                        <a:t>What do you notice about each column?</a:t>
                      </a:r>
                      <a:endParaRPr sz="1600" u="none" strike="noStrike" cap="none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dirty="0" smtClean="0"/>
                        <a:t>y</a:t>
                      </a:r>
                      <a:r>
                        <a:rPr lang="en-GB" sz="1600" u="none" strike="noStrike" cap="none" baseline="0" dirty="0" smtClean="0"/>
                        <a:t> is inversely proportional to x</a:t>
                      </a: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dirty="0" smtClean="0"/>
                        <a:t>Work out the missing values in the table.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dirty="0" smtClean="0"/>
                        <a:t>What do you notice about each column?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600" u="none" strike="noStrike" cap="none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400" u="none" strike="noStrike" cap="none" dirty="0" smtClean="0"/>
                        <a:t>y</a:t>
                      </a:r>
                      <a:r>
                        <a:rPr lang="en-GB" sz="1400" u="none" strike="noStrike" cap="none" baseline="0" dirty="0" smtClean="0"/>
                        <a:t> is inversely proportional to x</a:t>
                      </a:r>
                      <a:endParaRPr lang="en-GB" sz="14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400" u="none" strike="noStrike" cap="none" dirty="0" smtClean="0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+mj-lt"/>
                        <a:buAutoNum type="alphaLcParenR"/>
                      </a:pPr>
                      <a:r>
                        <a:rPr lang="en-GB" sz="1400" u="none" strike="noStrike" cap="none" dirty="0" smtClean="0"/>
                        <a:t>Work out the missing values in the table.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+mj-lt"/>
                        <a:buAutoNum type="alphaLcParenR"/>
                      </a:pPr>
                      <a:endParaRPr lang="en-GB" sz="1400" u="none" strike="noStrike" cap="none" dirty="0" smtClean="0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+mj-lt"/>
                        <a:buAutoNum type="alphaLcParenR"/>
                      </a:pPr>
                      <a:r>
                        <a:rPr lang="en-GB" sz="1400" u="none" strike="noStrike" cap="none" dirty="0" smtClean="0"/>
                        <a:t>What do you notice about each column?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6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102117"/>
              </p:ext>
            </p:extLst>
          </p:nvPr>
        </p:nvGraphicFramePr>
        <p:xfrm>
          <a:off x="277090" y="2255980"/>
          <a:ext cx="2632364" cy="1027546"/>
        </p:xfrm>
        <a:graphic>
          <a:graphicData uri="http://schemas.openxmlformats.org/drawingml/2006/table">
            <a:tbl>
              <a:tblPr firstRow="1" bandRow="1">
                <a:tableStyleId>{5F3F4462-6702-4427-A5EC-B96F3207F120}</a:tableStyleId>
              </a:tblPr>
              <a:tblGrid>
                <a:gridCol w="658091">
                  <a:extLst>
                    <a:ext uri="{9D8B030D-6E8A-4147-A177-3AD203B41FA5}">
                      <a16:colId xmlns:a16="http://schemas.microsoft.com/office/drawing/2014/main" val="21074234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673982740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4172719045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625990719"/>
                    </a:ext>
                  </a:extLst>
                </a:gridCol>
              </a:tblGrid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x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136461"/>
                  </a:ext>
                </a:extLst>
              </a:tr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y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100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25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27212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099810"/>
              </p:ext>
            </p:extLst>
          </p:nvPr>
        </p:nvGraphicFramePr>
        <p:xfrm>
          <a:off x="3255834" y="2255980"/>
          <a:ext cx="2632364" cy="1027546"/>
        </p:xfrm>
        <a:graphic>
          <a:graphicData uri="http://schemas.openxmlformats.org/drawingml/2006/table">
            <a:tbl>
              <a:tblPr firstRow="1" bandRow="1">
                <a:tableStyleId>{5F3F4462-6702-4427-A5EC-B96F3207F120}</a:tableStyleId>
              </a:tblPr>
              <a:tblGrid>
                <a:gridCol w="658091">
                  <a:extLst>
                    <a:ext uri="{9D8B030D-6E8A-4147-A177-3AD203B41FA5}">
                      <a16:colId xmlns:a16="http://schemas.microsoft.com/office/drawing/2014/main" val="21074234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673982740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4172719045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625990719"/>
                    </a:ext>
                  </a:extLst>
                </a:gridCol>
              </a:tblGrid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x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3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12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136461"/>
                  </a:ext>
                </a:extLst>
              </a:tr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y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120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40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27212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092869"/>
              </p:ext>
            </p:extLst>
          </p:nvPr>
        </p:nvGraphicFramePr>
        <p:xfrm>
          <a:off x="6234578" y="3283526"/>
          <a:ext cx="2632364" cy="1027546"/>
        </p:xfrm>
        <a:graphic>
          <a:graphicData uri="http://schemas.openxmlformats.org/drawingml/2006/table">
            <a:tbl>
              <a:tblPr firstRow="1" bandRow="1">
                <a:tableStyleId>{5F3F4462-6702-4427-A5EC-B96F3207F120}</a:tableStyleId>
              </a:tblPr>
              <a:tblGrid>
                <a:gridCol w="658091">
                  <a:extLst>
                    <a:ext uri="{9D8B030D-6E8A-4147-A177-3AD203B41FA5}">
                      <a16:colId xmlns:a16="http://schemas.microsoft.com/office/drawing/2014/main" val="21074234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673982740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4172719045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625990719"/>
                    </a:ext>
                  </a:extLst>
                </a:gridCol>
              </a:tblGrid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x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5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136461"/>
                  </a:ext>
                </a:extLst>
              </a:tr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y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250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27212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702455"/>
              </p:ext>
            </p:extLst>
          </p:nvPr>
        </p:nvGraphicFramePr>
        <p:xfrm>
          <a:off x="6234578" y="5026228"/>
          <a:ext cx="2632364" cy="1027546"/>
        </p:xfrm>
        <a:graphic>
          <a:graphicData uri="http://schemas.openxmlformats.org/drawingml/2006/table">
            <a:tbl>
              <a:tblPr firstRow="1" bandRow="1">
                <a:tableStyleId>{5F3F4462-6702-4427-A5EC-B96F3207F120}</a:tableStyleId>
              </a:tblPr>
              <a:tblGrid>
                <a:gridCol w="658091">
                  <a:extLst>
                    <a:ext uri="{9D8B030D-6E8A-4147-A177-3AD203B41FA5}">
                      <a16:colId xmlns:a16="http://schemas.microsoft.com/office/drawing/2014/main" val="21074234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673982740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4172719045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625990719"/>
                    </a:ext>
                  </a:extLst>
                </a:gridCol>
              </a:tblGrid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x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8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80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136461"/>
                  </a:ext>
                </a:extLst>
              </a:tr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y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80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2721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ga2e4b46b51_0_0"/>
          <p:cNvGraphicFramePr/>
          <p:nvPr>
            <p:extLst>
              <p:ext uri="{D42A27DB-BD31-4B8C-83A1-F6EECF244321}">
                <p14:modId xmlns:p14="http://schemas.microsoft.com/office/powerpoint/2010/main" val="1341690798"/>
              </p:ext>
            </p:extLst>
          </p:nvPr>
        </p:nvGraphicFramePr>
        <p:xfrm>
          <a:off x="130629" y="154380"/>
          <a:ext cx="8882775" cy="6614550"/>
        </p:xfrm>
        <a:graphic>
          <a:graphicData uri="http://schemas.openxmlformats.org/drawingml/2006/table">
            <a:tbl>
              <a:tblPr>
                <a:noFill/>
                <a:tableStyleId>{5F3F4462-6702-4427-A5EC-B96F3207F120}</a:tableStyleId>
              </a:tblPr>
              <a:tblGrid>
                <a:gridCol w="296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0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50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b="1" u="none" strike="noStrike" cap="none" dirty="0" smtClean="0"/>
                        <a:t>Inverse Proportion (2)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I DO</a:t>
                      </a:r>
                      <a:endParaRPr sz="1800" u="none" strike="noStrike" cap="none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WE DO</a:t>
                      </a:r>
                      <a:endParaRPr sz="1800" u="none" strike="noStrike" cap="none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YOU DO</a:t>
                      </a:r>
                      <a:endParaRPr sz="1800" u="none" strike="noStrike" cap="none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dirty="0" smtClean="0"/>
                        <a:t>y</a:t>
                      </a:r>
                      <a:r>
                        <a:rPr lang="en-GB" sz="1600" u="none" strike="noStrike" cap="none" baseline="0" dirty="0" smtClean="0"/>
                        <a:t> is inversely proportional to x</a:t>
                      </a: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dirty="0" smtClean="0"/>
                        <a:t>Work out the</a:t>
                      </a:r>
                      <a:r>
                        <a:rPr lang="en-GB" sz="1600" u="none" strike="noStrike" cap="none" baseline="0" dirty="0" smtClean="0"/>
                        <a:t> constant of proportionality (k)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baseline="0" dirty="0" smtClean="0"/>
                        <a:t>Find the missing values in the table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baseline="0" dirty="0" smtClean="0"/>
                        <a:t>Write an equation connecting x and y.</a:t>
                      </a:r>
                      <a:endParaRPr sz="1600" u="none" strike="noStrike" cap="none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dirty="0" smtClean="0"/>
                        <a:t>y</a:t>
                      </a:r>
                      <a:r>
                        <a:rPr lang="en-GB" sz="1600" u="none" strike="noStrike" cap="none" baseline="0" dirty="0" smtClean="0"/>
                        <a:t> is inversely proportional to x</a:t>
                      </a: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dirty="0" smtClean="0"/>
                        <a:t>Work out the</a:t>
                      </a:r>
                      <a:r>
                        <a:rPr lang="en-GB" sz="1600" u="none" strike="noStrike" cap="none" baseline="0" dirty="0" smtClean="0"/>
                        <a:t> constant of proportionality (k)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baseline="0" dirty="0" smtClean="0"/>
                        <a:t>Find the missing values in the table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6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 u="none" strike="noStrike" cap="none" baseline="0" dirty="0" smtClean="0"/>
                        <a:t>Write an equation connecting x and y.</a:t>
                      </a:r>
                      <a:endParaRPr lang="en-GB" sz="16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600" u="none" strike="noStrike" cap="none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dirty="0" smtClean="0"/>
                        <a:t>y</a:t>
                      </a:r>
                      <a:r>
                        <a:rPr lang="en-GB" sz="1200" u="none" strike="noStrike" cap="none" baseline="0" dirty="0" smtClean="0"/>
                        <a:t> is inversely proportional to x</a:t>
                      </a:r>
                      <a:endParaRPr lang="en-GB" sz="12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dirty="0" smtClean="0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+mj-lt"/>
                        <a:buAutoNum type="alphaLcParenR"/>
                      </a:pPr>
                      <a:r>
                        <a:rPr lang="en-GB" sz="1200" u="none" strike="noStrike" cap="none" dirty="0" smtClean="0"/>
                        <a:t>Work out the</a:t>
                      </a:r>
                      <a:r>
                        <a:rPr lang="en-GB" sz="1200" u="none" strike="noStrike" cap="none" baseline="0" dirty="0" smtClean="0"/>
                        <a:t> constant of proportionality (k)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+mj-lt"/>
                        <a:buAutoNum type="alphaLcParenR"/>
                      </a:pPr>
                      <a:endParaRPr lang="en-GB" sz="1200" u="none" strike="noStrike" cap="none" baseline="0" dirty="0" smtClean="0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+mj-lt"/>
                        <a:buAutoNum type="alphaLcParenR"/>
                      </a:pPr>
                      <a:r>
                        <a:rPr lang="en-GB" sz="1200" u="none" strike="noStrike" cap="none" baseline="0" dirty="0" smtClean="0"/>
                        <a:t>Find the missing values in the table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+mj-lt"/>
                        <a:buAutoNum type="alphaLcParenR"/>
                      </a:pPr>
                      <a:endParaRPr lang="en-GB" sz="1200" u="none" strike="noStrike" cap="none" baseline="0" dirty="0" smtClean="0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+mj-lt"/>
                        <a:buAutoNum type="alphaLcParenR"/>
                      </a:pPr>
                      <a:r>
                        <a:rPr lang="en-GB" sz="1200" u="none" strike="noStrike" cap="none" baseline="0" dirty="0" smtClean="0"/>
                        <a:t>Write an equation connecting x and y.</a:t>
                      </a:r>
                      <a:endParaRPr lang="en-GB" sz="12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6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670969"/>
              </p:ext>
            </p:extLst>
          </p:nvPr>
        </p:nvGraphicFramePr>
        <p:xfrm>
          <a:off x="277090" y="2158995"/>
          <a:ext cx="2632364" cy="1027546"/>
        </p:xfrm>
        <a:graphic>
          <a:graphicData uri="http://schemas.openxmlformats.org/drawingml/2006/table">
            <a:tbl>
              <a:tblPr firstRow="1" bandRow="1">
                <a:tableStyleId>{5F3F4462-6702-4427-A5EC-B96F3207F120}</a:tableStyleId>
              </a:tblPr>
              <a:tblGrid>
                <a:gridCol w="658091">
                  <a:extLst>
                    <a:ext uri="{9D8B030D-6E8A-4147-A177-3AD203B41FA5}">
                      <a16:colId xmlns:a16="http://schemas.microsoft.com/office/drawing/2014/main" val="21074234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673982740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4172719045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625990719"/>
                    </a:ext>
                  </a:extLst>
                </a:gridCol>
              </a:tblGrid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x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136461"/>
                  </a:ext>
                </a:extLst>
              </a:tr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y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80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8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27212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331070"/>
              </p:ext>
            </p:extLst>
          </p:nvPr>
        </p:nvGraphicFramePr>
        <p:xfrm>
          <a:off x="3255834" y="2158995"/>
          <a:ext cx="2632364" cy="1027546"/>
        </p:xfrm>
        <a:graphic>
          <a:graphicData uri="http://schemas.openxmlformats.org/drawingml/2006/table">
            <a:tbl>
              <a:tblPr firstRow="1" bandRow="1">
                <a:tableStyleId>{5F3F4462-6702-4427-A5EC-B96F3207F120}</a:tableStyleId>
              </a:tblPr>
              <a:tblGrid>
                <a:gridCol w="658091">
                  <a:extLst>
                    <a:ext uri="{9D8B030D-6E8A-4147-A177-3AD203B41FA5}">
                      <a16:colId xmlns:a16="http://schemas.microsoft.com/office/drawing/2014/main" val="21074234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673982740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4172719045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625990719"/>
                    </a:ext>
                  </a:extLst>
                </a:gridCol>
              </a:tblGrid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x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9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12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136461"/>
                  </a:ext>
                </a:extLst>
              </a:tr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y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120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40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27212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590281"/>
              </p:ext>
            </p:extLst>
          </p:nvPr>
        </p:nvGraphicFramePr>
        <p:xfrm>
          <a:off x="6234578" y="3186541"/>
          <a:ext cx="2632364" cy="1027546"/>
        </p:xfrm>
        <a:graphic>
          <a:graphicData uri="http://schemas.openxmlformats.org/drawingml/2006/table">
            <a:tbl>
              <a:tblPr firstRow="1" bandRow="1">
                <a:tableStyleId>{5F3F4462-6702-4427-A5EC-B96F3207F120}</a:tableStyleId>
              </a:tblPr>
              <a:tblGrid>
                <a:gridCol w="658091">
                  <a:extLst>
                    <a:ext uri="{9D8B030D-6E8A-4147-A177-3AD203B41FA5}">
                      <a16:colId xmlns:a16="http://schemas.microsoft.com/office/drawing/2014/main" val="21074234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673982740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4172719045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625990719"/>
                    </a:ext>
                  </a:extLst>
                </a:gridCol>
              </a:tblGrid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x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136461"/>
                  </a:ext>
                </a:extLst>
              </a:tr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y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5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27212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840501"/>
              </p:ext>
            </p:extLst>
          </p:nvPr>
        </p:nvGraphicFramePr>
        <p:xfrm>
          <a:off x="6234578" y="4977735"/>
          <a:ext cx="2632364" cy="1027546"/>
        </p:xfrm>
        <a:graphic>
          <a:graphicData uri="http://schemas.openxmlformats.org/drawingml/2006/table">
            <a:tbl>
              <a:tblPr firstRow="1" bandRow="1">
                <a:tableStyleId>{5F3F4462-6702-4427-A5EC-B96F3207F120}</a:tableStyleId>
              </a:tblPr>
              <a:tblGrid>
                <a:gridCol w="658091">
                  <a:extLst>
                    <a:ext uri="{9D8B030D-6E8A-4147-A177-3AD203B41FA5}">
                      <a16:colId xmlns:a16="http://schemas.microsoft.com/office/drawing/2014/main" val="21074234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673982740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4172719045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625990719"/>
                    </a:ext>
                  </a:extLst>
                </a:gridCol>
              </a:tblGrid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x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4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136461"/>
                  </a:ext>
                </a:extLst>
              </a:tr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y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30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5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272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636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ga2e4b46b51_0_0"/>
          <p:cNvGraphicFramePr/>
          <p:nvPr>
            <p:extLst>
              <p:ext uri="{D42A27DB-BD31-4B8C-83A1-F6EECF244321}">
                <p14:modId xmlns:p14="http://schemas.microsoft.com/office/powerpoint/2010/main" val="1441312671"/>
              </p:ext>
            </p:extLst>
          </p:nvPr>
        </p:nvGraphicFramePr>
        <p:xfrm>
          <a:off x="130629" y="154380"/>
          <a:ext cx="8882775" cy="6614550"/>
        </p:xfrm>
        <a:graphic>
          <a:graphicData uri="http://schemas.openxmlformats.org/drawingml/2006/table">
            <a:tbl>
              <a:tblPr>
                <a:noFill/>
                <a:tableStyleId>{5F3F4462-6702-4427-A5EC-B96F3207F120}</a:tableStyleId>
              </a:tblPr>
              <a:tblGrid>
                <a:gridCol w="296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0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50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b="1" u="none" strike="noStrike" cap="none" dirty="0" smtClean="0"/>
                        <a:t>Inverse Proportion (3)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/>
                        <a:t>I DO</a:t>
                      </a:r>
                      <a:endParaRPr sz="1800" u="none" strike="noStrike" cap="none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WE DO</a:t>
                      </a:r>
                      <a:endParaRPr sz="1800" u="none" strike="noStrike" cap="none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YOU DO</a:t>
                      </a:r>
                      <a:endParaRPr sz="1800" u="none" strike="noStrike" cap="none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dirty="0" smtClean="0"/>
                        <a:t>y</a:t>
                      </a:r>
                      <a:r>
                        <a:rPr lang="en-GB" sz="1200" u="none" strike="noStrike" cap="none" baseline="0" dirty="0" smtClean="0"/>
                        <a:t> is inversely proportional to x</a:t>
                      </a:r>
                      <a:endParaRPr lang="en-GB" sz="12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When x = 2, y = 50.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Work out the value of y when x = 20. </a:t>
                      </a:r>
                      <a:endParaRPr lang="en-GB" sz="12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Work out the value of x when y = 12.5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dirty="0" smtClean="0"/>
                        <a:t>y</a:t>
                      </a:r>
                      <a:r>
                        <a:rPr lang="en-GB" sz="1200" u="none" strike="noStrike" cap="none" baseline="0" dirty="0" smtClean="0"/>
                        <a:t> is inversely proportional to x</a:t>
                      </a:r>
                      <a:endParaRPr lang="en-GB" sz="12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When x = 5, y = 50.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Work out the value of y when x = 10. </a:t>
                      </a:r>
                      <a:endParaRPr lang="en-GB" sz="12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Work out the value of x when y = 25</a:t>
                      </a:r>
                      <a:endParaRPr sz="1200" u="none" strike="noStrike" cap="none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dirty="0" smtClean="0"/>
                        <a:t>y</a:t>
                      </a:r>
                      <a:r>
                        <a:rPr lang="en-GB" sz="1200" u="none" strike="noStrike" cap="none" baseline="0" dirty="0" smtClean="0"/>
                        <a:t> is inversely proportional to x</a:t>
                      </a:r>
                      <a:endParaRPr lang="en-GB" sz="12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When x = 4, y = 50.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Work out the value of y when x = 2. </a:t>
                      </a:r>
                      <a:endParaRPr lang="en-GB" sz="12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Work out the value of x when y = 12.5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dirty="0" smtClean="0"/>
                        <a:t>y</a:t>
                      </a:r>
                      <a:r>
                        <a:rPr lang="en-GB" sz="1200" u="none" strike="noStrike" cap="none" baseline="0" dirty="0" smtClean="0"/>
                        <a:t> is inversely proportional to x</a:t>
                      </a:r>
                      <a:endParaRPr lang="en-GB" sz="12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When x = 6, y = 100.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Work out the value of y when x = 48</a:t>
                      </a:r>
                      <a:endParaRPr lang="en-GB" sz="1200" u="none" strike="noStrike" cap="none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Work out the value of x when y = 25</a:t>
                      </a:r>
                      <a:endParaRPr lang="en-GB" sz="120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965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9" name="Google Shape;89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1910492444"/>
                  </p:ext>
                </p:extLst>
              </p:nvPr>
            </p:nvGraphicFramePr>
            <p:xfrm>
              <a:off x="130627" y="154380"/>
              <a:ext cx="8860972" cy="6614550"/>
            </p:xfrm>
            <a:graphic>
              <a:graphicData uri="http://schemas.openxmlformats.org/drawingml/2006/table">
                <a:tbl>
                  <a:tblPr>
                    <a:noFill/>
                    <a:tableStyleId>{5F3F4462-6702-4427-A5EC-B96F3207F120}</a:tableStyleId>
                  </a:tblPr>
                  <a:tblGrid>
                    <a:gridCol w="443048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43048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33950">
                    <a:tc gridSpan="2"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400"/>
                            <a:buFont typeface="Arial"/>
                            <a:buNone/>
                          </a:pPr>
                          <a:r>
                            <a:rPr lang="en-GB" sz="1400" b="1" u="none" strike="noStrike" cap="none" dirty="0" smtClean="0"/>
                            <a:t>Non-Linear Inverse Proportion (1)</a:t>
                          </a:r>
                          <a:endParaRPr sz="1400" b="1" u="none" strike="noStrike" cap="none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400"/>
                            <a:buFont typeface="Arial"/>
                            <a:buNone/>
                          </a:pPr>
                          <a:endParaRPr sz="1400" b="1" u="none" strike="noStrike" cap="none" dirty="0"/>
                        </a:p>
                      </a:txBody>
                      <a:tcPr marL="91425" marR="91425" marT="91425" marB="91425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:r>
                            <a:rPr lang="en-GB" sz="1800" u="none" strike="noStrike" cap="none" dirty="0" smtClean="0"/>
                            <a:t>I DO</a:t>
                          </a:r>
                          <a:endParaRPr sz="1800" u="none" strike="noStrike" cap="none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:r>
                            <a:rPr lang="en-GB" sz="1800" u="none" strike="noStrike" cap="none" dirty="0"/>
                            <a:t>WE DO</a:t>
                          </a:r>
                          <a:endParaRPr sz="1800" u="none" strike="noStrike" cap="none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dirty="0" smtClean="0"/>
                            <a:t>y is inversely proportional</a:t>
                          </a:r>
                          <a:r>
                            <a:rPr lang="en-GB" sz="1200" u="none" strike="noStrike" cap="none" baseline="0" dirty="0" smtClean="0"/>
                            <a:t> to x</a:t>
                          </a:r>
                          <a:r>
                            <a:rPr lang="en-GB" sz="1200" u="none" strike="noStrike" cap="none" baseline="30000" dirty="0" smtClean="0"/>
                            <a:t>2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Complete the table: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What is the constant of proportionality (k)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Write an equation for y in terms of x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Find the value of y when x = 15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Find the value of x when y = 62 500</a:t>
                          </a:r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dirty="0" smtClean="0"/>
                            <a:t>y is inversely proportional</a:t>
                          </a:r>
                          <a:r>
                            <a:rPr lang="en-GB" sz="1200" u="none" strike="noStrike" cap="none" baseline="0" dirty="0" smtClean="0"/>
                            <a:t> to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200" b="0" i="1" u="none" strike="noStrike" cap="none" baseline="0" smtClean="0">
                                      <a:latin typeface="+mn-lt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nor/>
                                    </m:rPr>
                                    <a:rPr lang="en-GB" sz="1200" b="0" i="0" u="none" strike="noStrike" cap="none" baseline="0" smtClean="0">
                                      <a:latin typeface="+mn-lt"/>
                                    </a:rPr>
                                    <m:t>x</m:t>
                                  </m:r>
                                </m:e>
                              </m:rad>
                            </m:oMath>
                          </a14:m>
                          <a:endParaRPr lang="en-GB" sz="1200" u="none" strike="noStrike" cap="none" baseline="30000" dirty="0" smtClean="0">
                            <a:latin typeface="+mn-lt"/>
                          </a:endParaRP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Complete the table: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What is the constant of proportionality (k)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Write an equation for y in terms of x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Find the value of y when x = 36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Find the value of x when y = 0.16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sz="1200" u="none" strike="noStrike" cap="none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9" name="Google Shape;89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1910492444"/>
                  </p:ext>
                </p:extLst>
              </p:nvPr>
            </p:nvGraphicFramePr>
            <p:xfrm>
              <a:off x="130627" y="154380"/>
              <a:ext cx="8860972" cy="6614550"/>
            </p:xfrm>
            <a:graphic>
              <a:graphicData uri="http://schemas.openxmlformats.org/drawingml/2006/table">
                <a:tbl>
                  <a:tblPr>
                    <a:noFill/>
                    <a:tableStyleId>{5F3F4462-6702-4427-A5EC-B96F3207F120}</a:tableStyleId>
                  </a:tblPr>
                  <a:tblGrid>
                    <a:gridCol w="443048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43048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33950">
                    <a:tc gridSpan="2"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400"/>
                            <a:buFont typeface="Arial"/>
                            <a:buNone/>
                          </a:pPr>
                          <a:r>
                            <a:rPr lang="en-GB" sz="1400" b="1" u="none" strike="noStrike" cap="none" dirty="0" smtClean="0"/>
                            <a:t>Non-Linear Inverse Proportion (1)</a:t>
                          </a:r>
                          <a:endParaRPr sz="1400" b="1" u="none" strike="noStrike" cap="none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400"/>
                            <a:buFont typeface="Arial"/>
                            <a:buNone/>
                          </a:pPr>
                          <a:endParaRPr sz="1400" b="1" u="none" strike="noStrike" cap="none" dirty="0"/>
                        </a:p>
                      </a:txBody>
                      <a:tcPr marL="91425" marR="91425" marT="91425" marB="91425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:r>
                            <a:rPr lang="en-GB" sz="1800" u="none" strike="noStrike" cap="none" dirty="0" smtClean="0"/>
                            <a:t>I DO</a:t>
                          </a:r>
                          <a:endParaRPr sz="1800" u="none" strike="noStrike" cap="none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:r>
                            <a:rPr lang="en-GB" sz="1800" u="none" strike="noStrike" cap="none" dirty="0"/>
                            <a:t>WE DO</a:t>
                          </a:r>
                          <a:endParaRPr sz="1800" u="none" strike="noStrike" cap="none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dirty="0" smtClean="0"/>
                            <a:t>y is inversely proportional</a:t>
                          </a:r>
                          <a:r>
                            <a:rPr lang="en-GB" sz="1200" u="none" strike="noStrike" cap="none" baseline="0" dirty="0" smtClean="0"/>
                            <a:t> to x</a:t>
                          </a:r>
                          <a:r>
                            <a:rPr lang="en-GB" sz="1200" u="none" strike="noStrike" cap="none" baseline="30000" dirty="0" smtClean="0"/>
                            <a:t>2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Complete the table: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What is the constant of proportionality (k)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Write an equation for y in terms of x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Find the value of y when x = 15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endParaRPr lang="en-GB" sz="1200" u="none" strike="noStrike" cap="none" baseline="0" dirty="0" smtClean="0"/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GB" sz="1200" u="none" strike="noStrike" cap="none" baseline="0" dirty="0" smtClean="0"/>
                            <a:t>Find the value of x when y = 62 500</a:t>
                          </a:r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138" t="-17134" r="-275" b="-1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092317"/>
              </p:ext>
            </p:extLst>
          </p:nvPr>
        </p:nvGraphicFramePr>
        <p:xfrm>
          <a:off x="1011381" y="2434109"/>
          <a:ext cx="2632364" cy="1027546"/>
        </p:xfrm>
        <a:graphic>
          <a:graphicData uri="http://schemas.openxmlformats.org/drawingml/2006/table">
            <a:tbl>
              <a:tblPr firstRow="1" bandRow="1">
                <a:tableStyleId>{5F3F4462-6702-4427-A5EC-B96F3207F120}</a:tableStyleId>
              </a:tblPr>
              <a:tblGrid>
                <a:gridCol w="658091">
                  <a:extLst>
                    <a:ext uri="{9D8B030D-6E8A-4147-A177-3AD203B41FA5}">
                      <a16:colId xmlns:a16="http://schemas.microsoft.com/office/drawing/2014/main" val="210742348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673982740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4172719045"/>
                    </a:ext>
                  </a:extLst>
                </a:gridCol>
                <a:gridCol w="658091">
                  <a:extLst>
                    <a:ext uri="{9D8B030D-6E8A-4147-A177-3AD203B41FA5}">
                      <a16:colId xmlns:a16="http://schemas.microsoft.com/office/drawing/2014/main" val="2625990719"/>
                    </a:ext>
                  </a:extLst>
                </a:gridCol>
              </a:tblGrid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x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5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8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136461"/>
                  </a:ext>
                </a:extLst>
              </a:tr>
              <a:tr h="513773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y</a:t>
                      </a:r>
                      <a:endParaRPr lang="en-GB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100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4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27212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2489180"/>
                  </p:ext>
                </p:extLst>
              </p:nvPr>
            </p:nvGraphicFramePr>
            <p:xfrm>
              <a:off x="5237017" y="2434109"/>
              <a:ext cx="3228110" cy="1027546"/>
            </p:xfrm>
            <a:graphic>
              <a:graphicData uri="http://schemas.openxmlformats.org/drawingml/2006/table">
                <a:tbl>
                  <a:tblPr firstRow="1" bandRow="1">
                    <a:tableStyleId>{5F3F4462-6702-4427-A5EC-B96F3207F120}</a:tableStyleId>
                  </a:tblPr>
                  <a:tblGrid>
                    <a:gridCol w="645622">
                      <a:extLst>
                        <a:ext uri="{9D8B030D-6E8A-4147-A177-3AD203B41FA5}">
                          <a16:colId xmlns:a16="http://schemas.microsoft.com/office/drawing/2014/main" val="210742348"/>
                        </a:ext>
                      </a:extLst>
                    </a:gridCol>
                    <a:gridCol w="645622">
                      <a:extLst>
                        <a:ext uri="{9D8B030D-6E8A-4147-A177-3AD203B41FA5}">
                          <a16:colId xmlns:a16="http://schemas.microsoft.com/office/drawing/2014/main" val="673982740"/>
                        </a:ext>
                      </a:extLst>
                    </a:gridCol>
                    <a:gridCol w="645622">
                      <a:extLst>
                        <a:ext uri="{9D8B030D-6E8A-4147-A177-3AD203B41FA5}">
                          <a16:colId xmlns:a16="http://schemas.microsoft.com/office/drawing/2014/main" val="4172719045"/>
                        </a:ext>
                      </a:extLst>
                    </a:gridCol>
                    <a:gridCol w="645622">
                      <a:extLst>
                        <a:ext uri="{9D8B030D-6E8A-4147-A177-3AD203B41FA5}">
                          <a16:colId xmlns:a16="http://schemas.microsoft.com/office/drawing/2014/main" val="2625990719"/>
                        </a:ext>
                      </a:extLst>
                    </a:gridCol>
                    <a:gridCol w="645622">
                      <a:extLst>
                        <a:ext uri="{9D8B030D-6E8A-4147-A177-3AD203B41FA5}">
                          <a16:colId xmlns:a16="http://schemas.microsoft.com/office/drawing/2014/main" val="3700454532"/>
                        </a:ext>
                      </a:extLst>
                    </a:gridCol>
                  </a:tblGrid>
                  <a:tr h="5137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 smtClean="0"/>
                            <a:t>x</a:t>
                          </a:r>
                          <a:endParaRPr lang="en-GB" sz="18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1</a:t>
                          </a:r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9</a:t>
                          </a:r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25</a:t>
                          </a:r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92136461"/>
                      </a:ext>
                    </a:extLst>
                  </a:tr>
                  <a:tr h="5137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 smtClean="0"/>
                            <a:t>y</a:t>
                          </a:r>
                          <a:endParaRPr lang="en-GB" sz="18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4</a:t>
                          </a:r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i="1" dirty="0" smtClean="0">
                                        <a:latin typeface="+mn-lt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lang="en-GB" sz="1400" i="0" dirty="0" smtClean="0">
                                        <a:latin typeface="+mn-lt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lang="en-GB" sz="1400" b="0" i="0" dirty="0" smtClean="0">
                                        <a:latin typeface="+mn-lt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>
                            <a:latin typeface="+mn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1</a:t>
                          </a:r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0127212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2489180"/>
                  </p:ext>
                </p:extLst>
              </p:nvPr>
            </p:nvGraphicFramePr>
            <p:xfrm>
              <a:off x="5237017" y="2434109"/>
              <a:ext cx="3228110" cy="1027546"/>
            </p:xfrm>
            <a:graphic>
              <a:graphicData uri="http://schemas.openxmlformats.org/drawingml/2006/table">
                <a:tbl>
                  <a:tblPr firstRow="1" bandRow="1">
                    <a:tableStyleId>{5F3F4462-6702-4427-A5EC-B96F3207F120}</a:tableStyleId>
                  </a:tblPr>
                  <a:tblGrid>
                    <a:gridCol w="645622">
                      <a:extLst>
                        <a:ext uri="{9D8B030D-6E8A-4147-A177-3AD203B41FA5}">
                          <a16:colId xmlns:a16="http://schemas.microsoft.com/office/drawing/2014/main" val="210742348"/>
                        </a:ext>
                      </a:extLst>
                    </a:gridCol>
                    <a:gridCol w="645622">
                      <a:extLst>
                        <a:ext uri="{9D8B030D-6E8A-4147-A177-3AD203B41FA5}">
                          <a16:colId xmlns:a16="http://schemas.microsoft.com/office/drawing/2014/main" val="673982740"/>
                        </a:ext>
                      </a:extLst>
                    </a:gridCol>
                    <a:gridCol w="645622">
                      <a:extLst>
                        <a:ext uri="{9D8B030D-6E8A-4147-A177-3AD203B41FA5}">
                          <a16:colId xmlns:a16="http://schemas.microsoft.com/office/drawing/2014/main" val="4172719045"/>
                        </a:ext>
                      </a:extLst>
                    </a:gridCol>
                    <a:gridCol w="645622">
                      <a:extLst>
                        <a:ext uri="{9D8B030D-6E8A-4147-A177-3AD203B41FA5}">
                          <a16:colId xmlns:a16="http://schemas.microsoft.com/office/drawing/2014/main" val="2625990719"/>
                        </a:ext>
                      </a:extLst>
                    </a:gridCol>
                    <a:gridCol w="645622">
                      <a:extLst>
                        <a:ext uri="{9D8B030D-6E8A-4147-A177-3AD203B41FA5}">
                          <a16:colId xmlns:a16="http://schemas.microsoft.com/office/drawing/2014/main" val="3700454532"/>
                        </a:ext>
                      </a:extLst>
                    </a:gridCol>
                  </a:tblGrid>
                  <a:tr h="5137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 smtClean="0"/>
                            <a:t>x</a:t>
                          </a:r>
                          <a:endParaRPr lang="en-GB" sz="18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1</a:t>
                          </a:r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9</a:t>
                          </a:r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25</a:t>
                          </a:r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92136461"/>
                      </a:ext>
                    </a:extLst>
                  </a:tr>
                  <a:tr h="5137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 smtClean="0"/>
                            <a:t>y</a:t>
                          </a:r>
                          <a:endParaRPr lang="en-GB" sz="18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4</a:t>
                          </a:r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943" t="-102381" r="-201887" b="-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1</a:t>
                          </a:r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0127212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02325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ga2e4b46b51_0_0"/>
          <p:cNvGraphicFramePr/>
          <p:nvPr>
            <p:extLst>
              <p:ext uri="{D42A27DB-BD31-4B8C-83A1-F6EECF244321}">
                <p14:modId xmlns:p14="http://schemas.microsoft.com/office/powerpoint/2010/main" val="899714553"/>
              </p:ext>
            </p:extLst>
          </p:nvPr>
        </p:nvGraphicFramePr>
        <p:xfrm>
          <a:off x="130627" y="154380"/>
          <a:ext cx="8860972" cy="6614550"/>
        </p:xfrm>
        <a:graphic>
          <a:graphicData uri="http://schemas.openxmlformats.org/drawingml/2006/table">
            <a:tbl>
              <a:tblPr>
                <a:noFill/>
                <a:tableStyleId>{5F3F4462-6702-4427-A5EC-B96F3207F120}</a:tableStyleId>
              </a:tblPr>
              <a:tblGrid>
                <a:gridCol w="4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0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b="1" u="none" strike="noStrike" cap="none" dirty="0" smtClean="0"/>
                        <a:t>Non-Linear Inverse Proportion (2)</a:t>
                      </a:r>
                      <a:endParaRPr sz="1400" b="1" u="none" strike="noStrike" cap="none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 smtClean="0"/>
                        <a:t>I DO</a:t>
                      </a:r>
                      <a:endParaRPr sz="1800" u="none" strike="noStrike" cap="none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WE DO</a:t>
                      </a:r>
                      <a:endParaRPr sz="1800" u="none" strike="noStrike" cap="none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dirty="0" smtClean="0"/>
                        <a:t>y is inversely proportional</a:t>
                      </a:r>
                      <a:r>
                        <a:rPr lang="en-GB" sz="1200" u="none" strike="noStrike" cap="none" baseline="0" dirty="0" smtClean="0"/>
                        <a:t> to the cube of x</a:t>
                      </a:r>
                      <a:endParaRPr lang="en-GB" sz="1200" u="none" strike="noStrike" cap="none" baseline="3000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When x = 2 y = 5.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/>
                    </a:p>
                    <a:p>
                      <a:pPr marL="228600" marR="0" lvl="0" indent="-2286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AutoNum type="alphaLcParenR"/>
                      </a:pPr>
                      <a:r>
                        <a:rPr lang="en-GB" sz="1200" u="none" strike="noStrike" cap="none" baseline="0" dirty="0" smtClean="0"/>
                        <a:t>Find the value of y when x = 4</a:t>
                      </a:r>
                    </a:p>
                    <a:p>
                      <a:pPr marL="228600" marR="0" lvl="0" indent="-2286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AutoNum type="alphaLcParenR"/>
                      </a:pPr>
                      <a:endParaRPr lang="en-GB" sz="1200" u="none" strike="noStrike" cap="none" baseline="0" dirty="0" smtClean="0"/>
                    </a:p>
                    <a:p>
                      <a:pPr marL="228600" marR="0" lvl="0" indent="-2286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AutoNum type="alphaLcParenR"/>
                      </a:pPr>
                      <a:r>
                        <a:rPr lang="en-GB" sz="1200" u="none" strike="noStrike" cap="none" baseline="0" dirty="0" smtClean="0"/>
                        <a:t>Find the value of x (to 2dp) when y = 8.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dirty="0" smtClean="0"/>
                        <a:t>y is inversely proportional</a:t>
                      </a:r>
                      <a:r>
                        <a:rPr lang="en-GB" sz="1200" u="none" strike="noStrike" cap="none" baseline="0" dirty="0" smtClean="0"/>
                        <a:t> to the square root of x</a:t>
                      </a:r>
                      <a:endParaRPr lang="en-GB" sz="1200" u="none" strike="noStrike" cap="none" baseline="3000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 u="none" strike="noStrike" cap="none" baseline="0" dirty="0" smtClean="0"/>
                        <a:t>When x = 4 y = 32.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lang="en-GB" sz="1200" u="none" strike="noStrike" cap="none" baseline="0" dirty="0" smtClean="0"/>
                    </a:p>
                    <a:p>
                      <a:pPr marL="228600" marR="0" lvl="0" indent="-2286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AutoNum type="alphaLcParenR"/>
                      </a:pPr>
                      <a:r>
                        <a:rPr lang="en-GB" sz="1200" u="none" strike="noStrike" cap="none" baseline="0" dirty="0" smtClean="0"/>
                        <a:t>Find the value of y when x = 100</a:t>
                      </a:r>
                    </a:p>
                    <a:p>
                      <a:pPr marL="228600" marR="0" lvl="0" indent="-2286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AutoNum type="alphaLcParenR"/>
                      </a:pPr>
                      <a:endParaRPr lang="en-GB" sz="1200" u="none" strike="noStrike" cap="none" baseline="0" dirty="0" smtClean="0"/>
                    </a:p>
                    <a:p>
                      <a:pPr marL="228600" marR="0" lvl="0" indent="-2286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AutoNum type="alphaLcParenR"/>
                      </a:pPr>
                      <a:r>
                        <a:rPr lang="en-GB" sz="1200" u="none" strike="noStrike" cap="none" baseline="0" dirty="0" smtClean="0"/>
                        <a:t>Find the value of x when y = 10.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200" u="none" strike="noStrike" cap="none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214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618</Words>
  <Application>Microsoft Office PowerPoint</Application>
  <PresentationFormat>On-screen Show (4:3)</PresentationFormat>
  <Paragraphs>266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Inverse Proportion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Inverse Proportion</dc:title>
  <dc:creator>Martin Green</dc:creator>
  <cp:lastModifiedBy>Windows User</cp:lastModifiedBy>
  <cp:revision>10</cp:revision>
  <dcterms:created xsi:type="dcterms:W3CDTF">2018-01-27T15:48:25Z</dcterms:created>
  <dcterms:modified xsi:type="dcterms:W3CDTF">2021-05-21T13:33:22Z</dcterms:modified>
</cp:coreProperties>
</file>