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10"/>
  </p:notesMasterIdLst>
  <p:sldIdLst>
    <p:sldId id="261" r:id="rId3"/>
    <p:sldId id="260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iZs39nGH+w16IVzHtR4PfxczB3r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572A604-6930-44FA-8A8C-41554DEEE212}">
  <a:tblStyle styleId="{2572A604-6930-44FA-8A8C-41554DEEE21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D58A563-02C7-48BE-AD82-CCC30232CB04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640"/>
  </p:normalViewPr>
  <p:slideViewPr>
    <p:cSldViewPr snapToGrid="0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8" Type="http://customschemas.google.com/relationships/presentationmetadata" Target="metadata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6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8925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67115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54827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23157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65633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8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8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3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2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9" name="Google Shape;49;p23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2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1" name="Google Shape;51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2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7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EE82A-BC5C-D14C-9981-BCB8B89FC9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/>
          <a:lstStyle/>
          <a:p>
            <a:r>
              <a:rPr lang="en-US" b="1" dirty="0">
                <a:latin typeface="+mn-lt"/>
              </a:rPr>
              <a:t>Unitary Method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3B49E9-F7AA-3345-8461-3855BB3870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4405284"/>
            <a:ext cx="7772400" cy="1259246"/>
          </a:xfrm>
        </p:spPr>
        <p:txBody>
          <a:bodyPr/>
          <a:lstStyle/>
          <a:p>
            <a:r>
              <a:rPr lang="en-US" dirty="0">
                <a:latin typeface="+mn-lt"/>
              </a:rPr>
              <a:t>Full lesson PowerPoint, including I Do, We Do, You Do Example Sheet(s).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23159A-D4BC-1344-8A8E-8B0A718926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2543" y="941387"/>
            <a:ext cx="4238914" cy="1511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946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Google Shape;120;ga2e4b46b51_0_0"/>
          <p:cNvGraphicFramePr/>
          <p:nvPr>
            <p:extLst>
              <p:ext uri="{D42A27DB-BD31-4B8C-83A1-F6EECF244321}">
                <p14:modId xmlns:p14="http://schemas.microsoft.com/office/powerpoint/2010/main" val="3639450251"/>
              </p:ext>
            </p:extLst>
          </p:nvPr>
        </p:nvGraphicFramePr>
        <p:xfrm>
          <a:off x="130629" y="154380"/>
          <a:ext cx="8882742" cy="6614555"/>
        </p:xfrm>
        <a:graphic>
          <a:graphicData uri="http://schemas.openxmlformats.org/drawingml/2006/table">
            <a:tbl>
              <a:tblPr>
                <a:noFill/>
                <a:tableStyleId>{2572A604-6930-44FA-8A8C-41554DEEE212}</a:tableStyleId>
              </a:tblPr>
              <a:tblGrid>
                <a:gridCol w="2960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0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0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945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U</a:t>
                      </a:r>
                      <a:r>
                        <a:rPr lang="en-GB" b="1" dirty="0" err="1"/>
                        <a:t>nitary</a:t>
                      </a:r>
                      <a:r>
                        <a:rPr lang="en-GB" b="1" dirty="0"/>
                        <a:t> Method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I DO</a:t>
                      </a:r>
                      <a:endParaRPr sz="18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WE DO</a:t>
                      </a:r>
                      <a:endParaRPr sz="18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YOU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265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/>
                        <a:t>Work out the value of each empty block.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6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US" sz="1600" dirty="0"/>
                        <a:t>Work out the value of each empty block.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6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US" sz="1600" dirty="0"/>
                        <a:t>Work out the value of each empty block.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US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600" dirty="0">
                          <a:solidFill>
                            <a:schemeClr val="dk1"/>
                          </a:solidFill>
                        </a:rPr>
                        <a:t>1)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600" dirty="0">
                          <a:solidFill>
                            <a:schemeClr val="dk1"/>
                          </a:solidFill>
                        </a:rPr>
                        <a:t>2)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600" dirty="0">
                          <a:solidFill>
                            <a:schemeClr val="dk1"/>
                          </a:solidFill>
                        </a:rPr>
                        <a:t>3)</a:t>
                      </a:r>
                      <a:endParaRPr sz="16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2E77A0AE-C974-418B-AC4C-846FFD6C9A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851" y="2171020"/>
            <a:ext cx="1914525" cy="10572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CCE6D3B-F93C-4F63-B75D-0EED057FBA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2928" y="2171019"/>
            <a:ext cx="2362200" cy="10572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9967ED2-B61B-4702-8E1B-F0F1BE2C3B4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8324" y="2515961"/>
            <a:ext cx="2752725" cy="10858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B4C4348-2027-42F8-9BAE-0577774C9F1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64036" y="3920218"/>
            <a:ext cx="2781300" cy="10858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E8920BD-77E6-4CD0-9745-F6A9AAAB8C6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78323" y="5434754"/>
            <a:ext cx="2752725" cy="10572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Google Shape;120;ga2e4b46b51_0_0"/>
          <p:cNvGraphicFramePr/>
          <p:nvPr>
            <p:extLst>
              <p:ext uri="{D42A27DB-BD31-4B8C-83A1-F6EECF244321}">
                <p14:modId xmlns:p14="http://schemas.microsoft.com/office/powerpoint/2010/main" val="2788483674"/>
              </p:ext>
            </p:extLst>
          </p:nvPr>
        </p:nvGraphicFramePr>
        <p:xfrm>
          <a:off x="130629" y="154380"/>
          <a:ext cx="8882742" cy="6614555"/>
        </p:xfrm>
        <a:graphic>
          <a:graphicData uri="http://schemas.openxmlformats.org/drawingml/2006/table">
            <a:tbl>
              <a:tblPr>
                <a:noFill/>
                <a:tableStyleId>{2572A604-6930-44FA-8A8C-41554DEEE212}</a:tableStyleId>
              </a:tblPr>
              <a:tblGrid>
                <a:gridCol w="2960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0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0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945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U</a:t>
                      </a:r>
                      <a:r>
                        <a:rPr lang="en-GB" b="1" dirty="0" err="1"/>
                        <a:t>nitary</a:t>
                      </a:r>
                      <a:r>
                        <a:rPr lang="en-GB" b="1" dirty="0"/>
                        <a:t> Method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I DO</a:t>
                      </a:r>
                      <a:endParaRPr sz="18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WE DO</a:t>
                      </a:r>
                      <a:endParaRPr sz="18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YOU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265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6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/>
                        <a:t>If two toys cost £8. How much is it for 1 toy?</a:t>
                      </a:r>
                      <a:endParaRPr sz="16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US" sz="1600" dirty="0"/>
                        <a:t>If five toys cost £30. How much is it for 1 toy?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6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dk1"/>
                          </a:solidFill>
                        </a:rPr>
                        <a:t>1) </a:t>
                      </a:r>
                      <a:r>
                        <a:rPr lang="en-US" sz="1600" dirty="0"/>
                        <a:t>If three toys cost £12. How much is it for 1 toy?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dk1"/>
                          </a:solidFill>
                        </a:rPr>
                        <a:t>2) </a:t>
                      </a:r>
                      <a:r>
                        <a:rPr lang="en-US" sz="1600" dirty="0"/>
                        <a:t>If three toys cost £24. How much is it for 1 toy?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dk1"/>
                          </a:solidFill>
                        </a:rPr>
                        <a:t>3)</a:t>
                      </a:r>
                      <a:r>
                        <a:rPr lang="en-US" sz="1600" dirty="0"/>
                        <a:t> If four toys cost £24. How much is it for 1 toy?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US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dk1"/>
                          </a:solidFill>
                        </a:rPr>
                        <a:t>4)</a:t>
                      </a:r>
                      <a:r>
                        <a:rPr lang="en-US" sz="1600" dirty="0"/>
                        <a:t> If six toys cost £48. How much is it for 1 toy?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6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9291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Google Shape;120;ga2e4b46b51_0_0"/>
          <p:cNvGraphicFramePr/>
          <p:nvPr>
            <p:extLst>
              <p:ext uri="{D42A27DB-BD31-4B8C-83A1-F6EECF244321}">
                <p14:modId xmlns:p14="http://schemas.microsoft.com/office/powerpoint/2010/main" val="683871554"/>
              </p:ext>
            </p:extLst>
          </p:nvPr>
        </p:nvGraphicFramePr>
        <p:xfrm>
          <a:off x="130629" y="154380"/>
          <a:ext cx="8882742" cy="6614555"/>
        </p:xfrm>
        <a:graphic>
          <a:graphicData uri="http://schemas.openxmlformats.org/drawingml/2006/table">
            <a:tbl>
              <a:tblPr>
                <a:noFill/>
                <a:tableStyleId>{2572A604-6930-44FA-8A8C-41554DEEE212}</a:tableStyleId>
              </a:tblPr>
              <a:tblGrid>
                <a:gridCol w="2960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0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0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945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U</a:t>
                      </a:r>
                      <a:r>
                        <a:rPr lang="en-GB" b="1" dirty="0" err="1"/>
                        <a:t>nitary</a:t>
                      </a:r>
                      <a:r>
                        <a:rPr lang="en-GB" b="1" dirty="0"/>
                        <a:t> Method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I DO</a:t>
                      </a:r>
                      <a:endParaRPr sz="18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WE DO</a:t>
                      </a:r>
                      <a:endParaRPr sz="18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YOU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265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/>
                        <a:t>Work out the value of each empty block.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6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US" sz="1600" dirty="0"/>
                        <a:t>Work out the value of each empty block.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6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US" sz="1600" dirty="0"/>
                        <a:t>Work out the value of each empty block.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600" dirty="0">
                          <a:solidFill>
                            <a:schemeClr val="dk1"/>
                          </a:solidFill>
                        </a:rPr>
                        <a:t>1)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600" dirty="0">
                          <a:solidFill>
                            <a:schemeClr val="dk1"/>
                          </a:solidFill>
                        </a:rPr>
                        <a:t>2)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600" dirty="0">
                          <a:solidFill>
                            <a:schemeClr val="dk1"/>
                          </a:solidFill>
                        </a:rPr>
                        <a:t>3)</a:t>
                      </a:r>
                      <a:endParaRPr sz="16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6B8E1718-11E7-4A58-90FB-3EBCF5F760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072" y="2208440"/>
            <a:ext cx="2333625" cy="15049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0782B51-94AA-499B-95FC-47D0907075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5662" y="2208440"/>
            <a:ext cx="2352675" cy="15049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13ECD44-063C-4EA0-8631-A0294CA929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13727" y="1933575"/>
            <a:ext cx="2362200" cy="14954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215A2D8-5DC9-47BF-8917-261B20C93F4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42302" y="3713390"/>
            <a:ext cx="2415149" cy="110966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5C5914D-24C9-459E-9115-1E827210EBB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74958" y="5107443"/>
            <a:ext cx="1895475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073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Google Shape;120;ga2e4b46b51_0_0"/>
          <p:cNvGraphicFramePr/>
          <p:nvPr>
            <p:extLst>
              <p:ext uri="{D42A27DB-BD31-4B8C-83A1-F6EECF244321}">
                <p14:modId xmlns:p14="http://schemas.microsoft.com/office/powerpoint/2010/main" val="2417049658"/>
              </p:ext>
            </p:extLst>
          </p:nvPr>
        </p:nvGraphicFramePr>
        <p:xfrm>
          <a:off x="130629" y="154380"/>
          <a:ext cx="8882742" cy="6614555"/>
        </p:xfrm>
        <a:graphic>
          <a:graphicData uri="http://schemas.openxmlformats.org/drawingml/2006/table">
            <a:tbl>
              <a:tblPr>
                <a:noFill/>
                <a:tableStyleId>{2572A604-6930-44FA-8A8C-41554DEEE212}</a:tableStyleId>
              </a:tblPr>
              <a:tblGrid>
                <a:gridCol w="2960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0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0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945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U</a:t>
                      </a:r>
                      <a:r>
                        <a:rPr lang="en-GB" b="1" dirty="0" err="1"/>
                        <a:t>nitary</a:t>
                      </a:r>
                      <a:r>
                        <a:rPr lang="en-GB" b="1" dirty="0"/>
                        <a:t> Method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I DO</a:t>
                      </a:r>
                      <a:endParaRPr sz="18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WE DO</a:t>
                      </a:r>
                      <a:endParaRPr sz="18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YOU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265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6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/>
                        <a:t>If three toys cost £12. How much is it for five toys?</a:t>
                      </a:r>
                      <a:endParaRPr sz="16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US" sz="1600" dirty="0"/>
                        <a:t>If two toys cost £12. How much is it for 5 toys?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6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dk1"/>
                          </a:solidFill>
                        </a:rPr>
                        <a:t>1) </a:t>
                      </a:r>
                      <a:r>
                        <a:rPr lang="en-US" sz="1600" dirty="0"/>
                        <a:t>If two toys cost £8. How much is it for five toys?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dk1"/>
                          </a:solidFill>
                        </a:rPr>
                        <a:t>2) </a:t>
                      </a:r>
                      <a:r>
                        <a:rPr lang="en-US" sz="1600" dirty="0"/>
                        <a:t>If three toys cost £21. How much is it for seven toys?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dk1"/>
                          </a:solidFill>
                        </a:rPr>
                        <a:t>3)</a:t>
                      </a:r>
                      <a:r>
                        <a:rPr lang="en-US" sz="1600" dirty="0"/>
                        <a:t> If three toys cost £9. How much is it for four toys?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US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dk1"/>
                          </a:solidFill>
                        </a:rPr>
                        <a:t>4)</a:t>
                      </a:r>
                      <a:r>
                        <a:rPr lang="en-US" sz="1600" dirty="0"/>
                        <a:t> If seven toys cost £63. How much is it for twelve toys?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6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9677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Google Shape;120;ga2e4b46b51_0_0"/>
          <p:cNvGraphicFramePr/>
          <p:nvPr>
            <p:extLst>
              <p:ext uri="{D42A27DB-BD31-4B8C-83A1-F6EECF244321}">
                <p14:modId xmlns:p14="http://schemas.microsoft.com/office/powerpoint/2010/main" val="2058275078"/>
              </p:ext>
            </p:extLst>
          </p:nvPr>
        </p:nvGraphicFramePr>
        <p:xfrm>
          <a:off x="130629" y="154380"/>
          <a:ext cx="8882742" cy="6614555"/>
        </p:xfrm>
        <a:graphic>
          <a:graphicData uri="http://schemas.openxmlformats.org/drawingml/2006/table">
            <a:tbl>
              <a:tblPr>
                <a:noFill/>
                <a:tableStyleId>{2572A604-6930-44FA-8A8C-41554DEEE212}</a:tableStyleId>
              </a:tblPr>
              <a:tblGrid>
                <a:gridCol w="2960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0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0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945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U</a:t>
                      </a:r>
                      <a:r>
                        <a:rPr lang="en-GB" b="1" dirty="0" err="1"/>
                        <a:t>nitary</a:t>
                      </a:r>
                      <a:r>
                        <a:rPr lang="en-GB" b="1" dirty="0"/>
                        <a:t> Method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I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WE DO</a:t>
                      </a:r>
                      <a:endParaRPr sz="18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YOU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265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/>
                        <a:t>Is the unitary method always the most efficient?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6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/>
                        <a:t>Work out the value of the “?”.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6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6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6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6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6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6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6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6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/>
                        <a:t>                   </a:t>
                      </a:r>
                      <a:r>
                        <a:rPr lang="en-US" sz="2400" dirty="0"/>
                        <a:t>or</a:t>
                      </a:r>
                      <a:endParaRPr lang="en-US" sz="16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6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 smtClean="0"/>
                        <a:t>Work out the value of the “?”.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 smtClean="0"/>
                        <a:t>Work out the value of the “?”.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600" dirty="0">
                          <a:solidFill>
                            <a:schemeClr val="dk1"/>
                          </a:solidFill>
                        </a:rPr>
                        <a:t>1)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600" dirty="0">
                          <a:solidFill>
                            <a:schemeClr val="dk1"/>
                          </a:solidFill>
                        </a:rPr>
                        <a:t>2)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600" dirty="0">
                          <a:solidFill>
                            <a:schemeClr val="dk1"/>
                          </a:solidFill>
                        </a:rPr>
                        <a:t>3)</a:t>
                      </a:r>
                      <a:endParaRPr sz="16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83FE24EE-4C48-4A7B-BD6E-C397B7EA48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386" y="2539773"/>
            <a:ext cx="1905000" cy="14954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13CB190-8240-47C6-A775-D101807C6A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386" y="4654354"/>
            <a:ext cx="1905000" cy="14954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6160005-542E-4F1F-9F48-A3A930E3A8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400" y="2558823"/>
            <a:ext cx="2743200" cy="14763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A4B7CAD-7303-475C-BB2A-7E9CB042B1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10325" y="1900917"/>
            <a:ext cx="2468221" cy="131581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084A051-553A-4C48-8765-7EEBC0A32FC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10325" y="3641273"/>
            <a:ext cx="2468221" cy="113804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0AC7D13-3CB5-4876-A2C8-C3871AD4272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53175" y="5021650"/>
            <a:ext cx="2525371" cy="1361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230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Google Shape;120;ga2e4b46b51_0_0"/>
          <p:cNvGraphicFramePr/>
          <p:nvPr>
            <p:extLst>
              <p:ext uri="{D42A27DB-BD31-4B8C-83A1-F6EECF244321}">
                <p14:modId xmlns:p14="http://schemas.microsoft.com/office/powerpoint/2010/main" val="1825947901"/>
              </p:ext>
            </p:extLst>
          </p:nvPr>
        </p:nvGraphicFramePr>
        <p:xfrm>
          <a:off x="130629" y="154380"/>
          <a:ext cx="8882742" cy="6614555"/>
        </p:xfrm>
        <a:graphic>
          <a:graphicData uri="http://schemas.openxmlformats.org/drawingml/2006/table">
            <a:tbl>
              <a:tblPr>
                <a:noFill/>
                <a:tableStyleId>{2572A604-6930-44FA-8A8C-41554DEEE212}</a:tableStyleId>
              </a:tblPr>
              <a:tblGrid>
                <a:gridCol w="2960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0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0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945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U</a:t>
                      </a:r>
                      <a:r>
                        <a:rPr lang="en-GB" b="1" dirty="0" err="1"/>
                        <a:t>nitary</a:t>
                      </a:r>
                      <a:r>
                        <a:rPr lang="en-GB" b="1" dirty="0"/>
                        <a:t> Method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I DO</a:t>
                      </a:r>
                      <a:endParaRPr sz="18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WE DO</a:t>
                      </a:r>
                      <a:endParaRPr sz="18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YOU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265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6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/>
                        <a:t>If two toys cost £12. How much is it for four toys?</a:t>
                      </a:r>
                      <a:endParaRPr sz="16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US" sz="1600" dirty="0"/>
                        <a:t>If two toys cost £12. How much is it for six toys?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6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dk1"/>
                          </a:solidFill>
                        </a:rPr>
                        <a:t>1) </a:t>
                      </a:r>
                      <a:r>
                        <a:rPr lang="en-US" sz="1600" dirty="0"/>
                        <a:t>If three toys cost £12. How much is it for six toys?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dk1"/>
                          </a:solidFill>
                        </a:rPr>
                        <a:t>2) </a:t>
                      </a:r>
                      <a:r>
                        <a:rPr lang="en-US" sz="1600" dirty="0"/>
                        <a:t>If two toys cost £18. How much is it for seven toys?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dk1"/>
                          </a:solidFill>
                        </a:rPr>
                        <a:t>3)</a:t>
                      </a:r>
                      <a:r>
                        <a:rPr lang="en-US" sz="1600" dirty="0"/>
                        <a:t> If six toys cost £18. How much is it for two toys?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US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600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dk1"/>
                          </a:solidFill>
                        </a:rPr>
                        <a:t>4)</a:t>
                      </a:r>
                      <a:r>
                        <a:rPr lang="en-US" sz="1600" dirty="0"/>
                        <a:t> If four toys cost £14. How much is it for fourteen toys?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6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4262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476</Words>
  <Application>Microsoft Office PowerPoint</Application>
  <PresentationFormat>On-screen Show (4:3)</PresentationFormat>
  <Paragraphs>157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Office Theme</vt:lpstr>
      <vt:lpstr>Office Theme</vt:lpstr>
      <vt:lpstr>Unitary Method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Green</dc:creator>
  <cp:lastModifiedBy>Windows User</cp:lastModifiedBy>
  <cp:revision>8</cp:revision>
  <dcterms:created xsi:type="dcterms:W3CDTF">2018-01-27T15:48:25Z</dcterms:created>
  <dcterms:modified xsi:type="dcterms:W3CDTF">2021-05-13T09:51:21Z</dcterms:modified>
</cp:coreProperties>
</file>